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s/slide22.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slides/slide13.xml" ContentType="application/vnd.openxmlformats-officedocument.presentationml.slide+xml"/>
  <Override PartName="/ppt/slides/slide1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Default Extension="pdf" ContentType="application/pdf"/>
  <Override PartName="/ppt/slides/slide19.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24"/>
  </p:notesMasterIdLst>
  <p:sldIdLst>
    <p:sldId id="256" r:id="rId2"/>
    <p:sldId id="257" r:id="rId3"/>
    <p:sldId id="258" r:id="rId4"/>
    <p:sldId id="263" r:id="rId5"/>
    <p:sldId id="264" r:id="rId6"/>
    <p:sldId id="259" r:id="rId7"/>
    <p:sldId id="277" r:id="rId8"/>
    <p:sldId id="260" r:id="rId9"/>
    <p:sldId id="261" r:id="rId10"/>
    <p:sldId id="262" r:id="rId11"/>
    <p:sldId id="265" r:id="rId12"/>
    <p:sldId id="266" r:id="rId13"/>
    <p:sldId id="267" r:id="rId14"/>
    <p:sldId id="268" r:id="rId15"/>
    <p:sldId id="269" r:id="rId16"/>
    <p:sldId id="270" r:id="rId17"/>
    <p:sldId id="272" r:id="rId18"/>
    <p:sldId id="273" r:id="rId19"/>
    <p:sldId id="274" r:id="rId20"/>
    <p:sldId id="275" r:id="rId21"/>
    <p:sldId id="271" r:id="rId22"/>
    <p:sldId id="276"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vertBarState="maximized">
    <p:restoredLeft sz="27386" autoAdjust="0"/>
    <p:restoredTop sz="94660"/>
  </p:normalViewPr>
  <p:slideViewPr>
    <p:cSldViewPr snapToGrid="0" snapToObjects="1">
      <p:cViewPr varScale="1">
        <p:scale>
          <a:sx n="103" d="100"/>
          <a:sy n="103" d="100"/>
        </p:scale>
        <p:origin x="-424"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notesMaster" Target="notesMasters/notesMaster1.xml"/><Relationship Id="rId25" Type="http://schemas.openxmlformats.org/officeDocument/2006/relationships/printerSettings" Target="printerSettings/printerSettings1.bin"/><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viewProps" Target="viewProps.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theme" Target="theme/theme1.xml"/><Relationship Id="rId26" Type="http://schemas.openxmlformats.org/officeDocument/2006/relationships/presProps" Target="presProps.xml"/><Relationship Id="rId11" Type="http://schemas.openxmlformats.org/officeDocument/2006/relationships/slide" Target="slides/slide10.xml"/><Relationship Id="rId29" Type="http://schemas.openxmlformats.org/officeDocument/2006/relationships/tableStyles" Target="tableStyles.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66581C-562F-F845-8BAE-614071091B4F}" type="datetimeFigureOut">
              <a:rPr lang="en-US" smtClean="0"/>
              <a:pPr/>
              <a:t>12/14/09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F97801-89BD-A749-9F78-56CD232F931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6F97801-89BD-A749-9F78-56CD232F9315}"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6F97801-89BD-A749-9F78-56CD232F9315}"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B4C9CE5-970F-614E-8BCB-CC62BD3ABBB9}" type="datetimeFigureOut">
              <a:rPr lang="en-US" smtClean="0"/>
              <a:pPr/>
              <a:t>12/14/09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547BA2-3784-F941-B235-C7FE593329F2}" type="slidenum">
              <a:rPr lang="en-US" smtClean="0"/>
              <a:pPr/>
              <a:t>‹#›</a:t>
            </a:fld>
            <a:endParaRPr lang="en-US"/>
          </a:p>
        </p:txBody>
      </p:sp>
    </p:spTree>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4C9CE5-970F-614E-8BCB-CC62BD3ABBB9}" type="datetimeFigureOut">
              <a:rPr lang="en-US" smtClean="0"/>
              <a:pPr/>
              <a:t>12/14/09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547BA2-3784-F941-B235-C7FE593329F2}" type="slidenum">
              <a:rPr lang="en-US" smtClean="0"/>
              <a:pPr/>
              <a:t>‹#›</a:t>
            </a:fld>
            <a:endParaRPr lang="en-US"/>
          </a:p>
        </p:txBody>
      </p:sp>
    </p:spTree>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4C9CE5-970F-614E-8BCB-CC62BD3ABBB9}" type="datetimeFigureOut">
              <a:rPr lang="en-US" smtClean="0"/>
              <a:pPr/>
              <a:t>12/14/09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547BA2-3784-F941-B235-C7FE593329F2}" type="slidenum">
              <a:rPr lang="en-US" smtClean="0"/>
              <a:pPr/>
              <a:t>‹#›</a:t>
            </a:fld>
            <a:endParaRPr lang="en-US"/>
          </a:p>
        </p:txBody>
      </p:sp>
    </p:spTree>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4C9CE5-970F-614E-8BCB-CC62BD3ABBB9}" type="datetimeFigureOut">
              <a:rPr lang="en-US" smtClean="0"/>
              <a:pPr/>
              <a:t>12/14/09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547BA2-3784-F941-B235-C7FE593329F2}" type="slidenum">
              <a:rPr lang="en-US" smtClean="0"/>
              <a:pPr/>
              <a:t>‹#›</a:t>
            </a:fld>
            <a:endParaRPr lang="en-US"/>
          </a:p>
        </p:txBody>
      </p:sp>
    </p:spTree>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B4C9CE5-970F-614E-8BCB-CC62BD3ABBB9}" type="datetimeFigureOut">
              <a:rPr lang="en-US" smtClean="0"/>
              <a:pPr/>
              <a:t>12/14/09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547BA2-3784-F941-B235-C7FE593329F2}" type="slidenum">
              <a:rPr lang="en-US" smtClean="0"/>
              <a:pPr/>
              <a:t>‹#›</a:t>
            </a:fld>
            <a:endParaRPr lang="en-US"/>
          </a:p>
        </p:txBody>
      </p:sp>
    </p:spTree>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B4C9CE5-970F-614E-8BCB-CC62BD3ABBB9}" type="datetimeFigureOut">
              <a:rPr lang="en-US" smtClean="0"/>
              <a:pPr/>
              <a:t>12/14/09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547BA2-3784-F941-B235-C7FE593329F2}" type="slidenum">
              <a:rPr lang="en-US" smtClean="0"/>
              <a:pPr/>
              <a:t>‹#›</a:t>
            </a:fld>
            <a:endParaRPr lang="en-US"/>
          </a:p>
        </p:txBody>
      </p:sp>
    </p:spTree>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B4C9CE5-970F-614E-8BCB-CC62BD3ABBB9}" type="datetimeFigureOut">
              <a:rPr lang="en-US" smtClean="0"/>
              <a:pPr/>
              <a:t>12/14/09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547BA2-3784-F941-B235-C7FE593329F2}" type="slidenum">
              <a:rPr lang="en-US" smtClean="0"/>
              <a:pPr/>
              <a:t>‹#›</a:t>
            </a:fld>
            <a:endParaRPr lang="en-US"/>
          </a:p>
        </p:txBody>
      </p:sp>
    </p:spTree>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B4C9CE5-970F-614E-8BCB-CC62BD3ABBB9}" type="datetimeFigureOut">
              <a:rPr lang="en-US" smtClean="0"/>
              <a:pPr/>
              <a:t>12/14/09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547BA2-3784-F941-B235-C7FE593329F2}" type="slidenum">
              <a:rPr lang="en-US" smtClean="0"/>
              <a:pPr/>
              <a:t>‹#›</a:t>
            </a:fld>
            <a:endParaRPr lang="en-US"/>
          </a:p>
        </p:txBody>
      </p:sp>
    </p:spTree>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4C9CE5-970F-614E-8BCB-CC62BD3ABBB9}" type="datetimeFigureOut">
              <a:rPr lang="en-US" smtClean="0"/>
              <a:pPr/>
              <a:t>12/14/09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547BA2-3784-F941-B235-C7FE593329F2}" type="slidenum">
              <a:rPr lang="en-US" smtClean="0"/>
              <a:pPr/>
              <a:t>‹#›</a:t>
            </a:fld>
            <a:endParaRPr lang="en-US"/>
          </a:p>
        </p:txBody>
      </p:sp>
    </p:spTree>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4C9CE5-970F-614E-8BCB-CC62BD3ABBB9}" type="datetimeFigureOut">
              <a:rPr lang="en-US" smtClean="0"/>
              <a:pPr/>
              <a:t>12/14/09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547BA2-3784-F941-B235-C7FE593329F2}" type="slidenum">
              <a:rPr lang="en-US" smtClean="0"/>
              <a:pPr/>
              <a:t>‹#›</a:t>
            </a:fld>
            <a:endParaRPr lang="en-US"/>
          </a:p>
        </p:txBody>
      </p:sp>
    </p:spTree>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4C9CE5-970F-614E-8BCB-CC62BD3ABBB9}" type="datetimeFigureOut">
              <a:rPr lang="en-US" smtClean="0"/>
              <a:pPr/>
              <a:t>12/14/09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547BA2-3784-F941-B235-C7FE593329F2}" type="slidenum">
              <a:rPr lang="en-US" smtClean="0"/>
              <a:pPr/>
              <a:t>‹#›</a:t>
            </a:fld>
            <a:endParaRPr lang="en-US"/>
          </a:p>
        </p:txBody>
      </p:sp>
    </p:spTree>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4C9CE5-970F-614E-8BCB-CC62BD3ABBB9}" type="datetimeFigureOut">
              <a:rPr lang="en-US" smtClean="0"/>
              <a:pPr/>
              <a:t>12/14/09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547BA2-3784-F941-B235-C7FE593329F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Click="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 Target="slide6.xml"/><Relationship Id="rId5" Type="http://schemas.openxmlformats.org/officeDocument/2006/relationships/slide" Target="slide8.xml"/><Relationship Id="rId7" Type="http://schemas.openxmlformats.org/officeDocument/2006/relationships/image" Target="../media/image21.png"/><Relationship Id="rId1" Type="http://schemas.openxmlformats.org/officeDocument/2006/relationships/slideLayout" Target="../slideLayouts/slideLayout1.xml"/><Relationship Id="rId2" Type="http://schemas.openxmlformats.org/officeDocument/2006/relationships/slide" Target="slide2.xml"/><Relationship Id="rId3" Type="http://schemas.openxmlformats.org/officeDocument/2006/relationships/slide" Target="slide3.xml"/><Relationship Id="rId6" Type="http://schemas.openxmlformats.org/officeDocument/2006/relationships/image" Target="../media/image1.pdf"/></Relationships>
</file>

<file path=ppt/slides/_rels/slide1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3" Type="http://schemas.openxmlformats.org/officeDocument/2006/relationships/slide" Target="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4" Type="http://schemas.openxmlformats.org/officeDocument/2006/relationships/hyperlink" Target="http://www.iste.org/content/navigationmenu/nets/forteachers/2008standards/nets_for_teachers_2008.htm" TargetMode="External"/><Relationship Id="rId7" Type="http://schemas.openxmlformats.org/officeDocument/2006/relationships/slide" Target="slide2.xml"/><Relationship Id="rId11" Type="http://schemas.openxmlformats.org/officeDocument/2006/relationships/slide" Target="slide10.xml"/><Relationship Id="rId1" Type="http://schemas.openxmlformats.org/officeDocument/2006/relationships/slideLayout" Target="../slideLayouts/slideLayout2.xml"/><Relationship Id="rId6" Type="http://schemas.openxmlformats.org/officeDocument/2006/relationships/slide" Target="slide3.xml"/><Relationship Id="rId8" Type="http://schemas.openxmlformats.org/officeDocument/2006/relationships/slide" Target="slide6.xml"/><Relationship Id="rId13" Type="http://schemas.openxmlformats.org/officeDocument/2006/relationships/slide" Target="slide12.xml"/><Relationship Id="rId10" Type="http://schemas.openxmlformats.org/officeDocument/2006/relationships/slide" Target="slide4.xml"/><Relationship Id="rId5" Type="http://schemas.openxmlformats.org/officeDocument/2006/relationships/slide" Target="slide1.xml"/><Relationship Id="rId12" Type="http://schemas.openxmlformats.org/officeDocument/2006/relationships/slide" Target="slide11.xml"/><Relationship Id="rId2" Type="http://schemas.openxmlformats.org/officeDocument/2006/relationships/notesSlide" Target="../notesSlides/notesSlide1.xml"/><Relationship Id="rId9" Type="http://schemas.openxmlformats.org/officeDocument/2006/relationships/slide" Target="slide8.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4" Type="http://schemas.openxmlformats.org/officeDocument/2006/relationships/hyperlink" Target="http://www.iste.org/Content/NavigationMenu/NETS/ForStudents/2007Standards/NETS_for_Students_2007.htm" TargetMode="External"/><Relationship Id="rId4" Type="http://schemas.openxmlformats.org/officeDocument/2006/relationships/slide" Target="slide14.xml"/><Relationship Id="rId7" Type="http://schemas.openxmlformats.org/officeDocument/2006/relationships/slide" Target="slide17.xml"/><Relationship Id="rId11"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16.xml"/><Relationship Id="rId8" Type="http://schemas.openxmlformats.org/officeDocument/2006/relationships/slide" Target="slide18.xml"/><Relationship Id="rId13" Type="http://schemas.openxmlformats.org/officeDocument/2006/relationships/slide" Target="slide8.xml"/><Relationship Id="rId10" Type="http://schemas.openxmlformats.org/officeDocument/2006/relationships/slide" Target="slide3.xml"/><Relationship Id="rId5" Type="http://schemas.openxmlformats.org/officeDocument/2006/relationships/slide" Target="slide15.xml"/><Relationship Id="rId12" Type="http://schemas.openxmlformats.org/officeDocument/2006/relationships/slide" Target="slide6.xml"/><Relationship Id="rId2" Type="http://schemas.openxmlformats.org/officeDocument/2006/relationships/image" Target="../media/image3.png"/><Relationship Id="rId9" Type="http://schemas.openxmlformats.org/officeDocument/2006/relationships/slide" Target="slide1.xml"/><Relationship Id="rId3" Type="http://schemas.openxmlformats.org/officeDocument/2006/relationships/slide" Target="slide13.xml"/></Relationships>
</file>

<file path=ppt/slides/_rels/slide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 Target="slide1.xml"/><Relationship Id="rId3" Type="http://schemas.openxmlformats.org/officeDocument/2006/relationships/slide" Target="slide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1.xml"/><Relationship Id="rId3" Type="http://schemas.openxmlformats.org/officeDocument/2006/relationships/slide" Target="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slide" Target="slide19.xml"/><Relationship Id="rId4" Type="http://schemas.openxmlformats.org/officeDocument/2006/relationships/slide" Target="slide3.xml"/><Relationship Id="rId10" Type="http://schemas.openxmlformats.org/officeDocument/2006/relationships/slide" Target="slide21.xml"/><Relationship Id="rId5" Type="http://schemas.openxmlformats.org/officeDocument/2006/relationships/slide" Target="slide2.xml"/><Relationship Id="rId7" Type="http://schemas.openxmlformats.org/officeDocument/2006/relationships/slide" Target="slide8.xml"/><Relationship Id="rId11" Type="http://schemas.openxmlformats.org/officeDocument/2006/relationships/slide" Target="slide22.xml"/><Relationship Id="rId1" Type="http://schemas.openxmlformats.org/officeDocument/2006/relationships/slideLayout" Target="../slideLayouts/slideLayout2.xml"/><Relationship Id="rId2" Type="http://schemas.openxmlformats.org/officeDocument/2006/relationships/image" Target="../media/image4.png"/><Relationship Id="rId9" Type="http://schemas.openxmlformats.org/officeDocument/2006/relationships/slide" Target="slide20.xml"/><Relationship Id="rId3" Type="http://schemas.openxmlformats.org/officeDocument/2006/relationships/slide" Target="slide1.xml"/><Relationship Id="rId6" Type="http://schemas.openxmlformats.org/officeDocument/2006/relationships/slide" Target="slide6.xml"/></Relationships>
</file>

<file path=ppt/slides/_rels/slide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26080" y="423291"/>
            <a:ext cx="7083284" cy="1470025"/>
          </a:xfrm>
        </p:spPr>
        <p:txBody>
          <a:bodyPr>
            <a:noAutofit/>
          </a:bodyPr>
          <a:lstStyle/>
          <a:p>
            <a:pPr algn="l"/>
            <a:r>
              <a:rPr lang="en-US" sz="2500" b="1" dirty="0" smtClean="0"/>
              <a:t>Transforming Learning With a Portfolio Technology</a:t>
            </a:r>
            <a:br>
              <a:rPr lang="en-US" sz="2500" b="1" dirty="0" smtClean="0"/>
            </a:br>
            <a:r>
              <a:rPr lang="en-US" sz="2500" b="1" dirty="0" smtClean="0"/>
              <a:t>By Samantha </a:t>
            </a:r>
            <a:r>
              <a:rPr lang="en-US" sz="2500" b="1" dirty="0" err="1" smtClean="0"/>
              <a:t>Mand</a:t>
            </a:r>
            <a:r>
              <a:rPr lang="en-US" sz="2500" b="1" dirty="0" smtClean="0"/>
              <a:t> </a:t>
            </a:r>
            <a:br>
              <a:rPr lang="en-US" sz="2500" b="1" dirty="0" smtClean="0"/>
            </a:br>
            <a:r>
              <a:rPr lang="en-US" sz="2500" b="1" dirty="0" smtClean="0"/>
              <a:t>Created in EDL 325 Instructional Technology Fall 2009</a:t>
            </a:r>
            <a:endParaRPr lang="en-US" sz="2500" b="1" dirty="0"/>
          </a:p>
        </p:txBody>
      </p:sp>
      <p:sp>
        <p:nvSpPr>
          <p:cNvPr id="3" name="Subtitle 2"/>
          <p:cNvSpPr>
            <a:spLocks noGrp="1"/>
          </p:cNvSpPr>
          <p:nvPr>
            <p:ph type="subTitle" idx="1"/>
          </p:nvPr>
        </p:nvSpPr>
        <p:spPr>
          <a:xfrm>
            <a:off x="131382" y="2452675"/>
            <a:ext cx="6890390" cy="3492710"/>
          </a:xfrm>
        </p:spPr>
        <p:txBody>
          <a:bodyPr>
            <a:normAutofit fontScale="62500" lnSpcReduction="20000"/>
          </a:bodyPr>
          <a:lstStyle/>
          <a:p>
            <a:pPr algn="l"/>
            <a:r>
              <a:rPr lang="en-US" dirty="0" smtClean="0">
                <a:solidFill>
                  <a:schemeClr val="tx2">
                    <a:lumMod val="75000"/>
                  </a:schemeClr>
                </a:solidFill>
              </a:rPr>
              <a:t>As a teacher it is critical for me to demonstrate a mastery of teacher 	standards.</a:t>
            </a:r>
          </a:p>
          <a:p>
            <a:pPr indent="231775" algn="l">
              <a:buFont typeface="Arial"/>
              <a:buChar char="•"/>
            </a:pPr>
            <a:r>
              <a:rPr lang="en-US" dirty="0">
                <a:solidFill>
                  <a:schemeClr val="tx2">
                    <a:lumMod val="75000"/>
                  </a:schemeClr>
                </a:solidFill>
                <a:hlinkClick r:id="rId2" action="ppaction://hlinksldjump"/>
              </a:rPr>
              <a:t>I</a:t>
            </a:r>
            <a:r>
              <a:rPr lang="en-US" dirty="0" smtClean="0">
                <a:solidFill>
                  <a:schemeClr val="tx2">
                    <a:lumMod val="75000"/>
                  </a:schemeClr>
                </a:solidFill>
                <a:hlinkClick r:id="rId2" action="ppaction://hlinksldjump"/>
              </a:rPr>
              <a:t>STE-NETS Teacher Standards</a:t>
            </a:r>
            <a:endParaRPr lang="en-US" dirty="0" smtClean="0">
              <a:solidFill>
                <a:schemeClr val="tx2">
                  <a:lumMod val="75000"/>
                </a:schemeClr>
              </a:solidFill>
            </a:endParaRPr>
          </a:p>
          <a:p>
            <a:pPr algn="l"/>
            <a:r>
              <a:rPr lang="en-US" dirty="0" smtClean="0">
                <a:solidFill>
                  <a:schemeClr val="tx2">
                    <a:lumMod val="75000"/>
                  </a:schemeClr>
                </a:solidFill>
              </a:rPr>
              <a:t>It is also critical for me to plan instruction that allows my students to 	master their standards</a:t>
            </a:r>
          </a:p>
          <a:p>
            <a:pPr indent="231775" algn="l">
              <a:buFont typeface="Arial"/>
              <a:buChar char="•"/>
            </a:pPr>
            <a:r>
              <a:rPr lang="en-US" dirty="0" smtClean="0">
                <a:solidFill>
                  <a:schemeClr val="tx2">
                    <a:lumMod val="75000"/>
                  </a:schemeClr>
                </a:solidFill>
                <a:hlinkClick r:id="rId3" action="ppaction://hlinksldjump"/>
              </a:rPr>
              <a:t>ISTE-NETS Student Standards</a:t>
            </a:r>
            <a:endParaRPr lang="en-US" dirty="0" smtClean="0">
              <a:solidFill>
                <a:schemeClr val="tx2">
                  <a:lumMod val="75000"/>
                </a:schemeClr>
              </a:solidFill>
            </a:endParaRPr>
          </a:p>
          <a:p>
            <a:pPr algn="l"/>
            <a:r>
              <a:rPr lang="en-US" dirty="0" smtClean="0">
                <a:solidFill>
                  <a:schemeClr val="tx2">
                    <a:lumMod val="75000"/>
                  </a:schemeClr>
                </a:solidFill>
              </a:rPr>
              <a:t>As a teacher in Wisconsin, I must also continually improve on the 10 WI Teacher Standards</a:t>
            </a:r>
          </a:p>
          <a:p>
            <a:pPr indent="231775" algn="l">
              <a:buFont typeface="Arial"/>
              <a:buChar char="•"/>
            </a:pPr>
            <a:r>
              <a:rPr lang="en-US" dirty="0" smtClean="0">
                <a:solidFill>
                  <a:schemeClr val="tx2">
                    <a:lumMod val="75000"/>
                  </a:schemeClr>
                </a:solidFill>
                <a:hlinkClick r:id="rId4" action="ppaction://hlinksldjump"/>
              </a:rPr>
              <a:t>10 Wisconsin Teacher Standards</a:t>
            </a:r>
            <a:endParaRPr lang="en-US" dirty="0" smtClean="0">
              <a:solidFill>
                <a:schemeClr val="tx2">
                  <a:lumMod val="75000"/>
                </a:schemeClr>
              </a:solidFill>
            </a:endParaRPr>
          </a:p>
          <a:p>
            <a:pPr algn="l"/>
            <a:r>
              <a:rPr lang="en-US" dirty="0" smtClean="0">
                <a:solidFill>
                  <a:schemeClr val="tx2">
                    <a:lumMod val="75000"/>
                  </a:schemeClr>
                </a:solidFill>
              </a:rPr>
              <a:t>And, I must align my work to the Framework for the 21</a:t>
            </a:r>
            <a:r>
              <a:rPr lang="en-US" baseline="30000" dirty="0" smtClean="0">
                <a:solidFill>
                  <a:schemeClr val="tx2">
                    <a:lumMod val="75000"/>
                  </a:schemeClr>
                </a:solidFill>
              </a:rPr>
              <a:t>st</a:t>
            </a:r>
            <a:r>
              <a:rPr lang="en-US" dirty="0" smtClean="0">
                <a:solidFill>
                  <a:schemeClr val="tx2">
                    <a:lumMod val="75000"/>
                  </a:schemeClr>
                </a:solidFill>
              </a:rPr>
              <a:t> Century Learning</a:t>
            </a:r>
          </a:p>
          <a:p>
            <a:pPr indent="231775" algn="l">
              <a:buFont typeface="Arial"/>
              <a:buChar char="•"/>
            </a:pPr>
            <a:r>
              <a:rPr lang="en-US" dirty="0" smtClean="0">
                <a:solidFill>
                  <a:schemeClr val="tx2">
                    <a:lumMod val="75000"/>
                  </a:schemeClr>
                </a:solidFill>
                <a:hlinkClick r:id="rId5" action="ppaction://hlinksldjump"/>
              </a:rPr>
              <a:t>21</a:t>
            </a:r>
            <a:r>
              <a:rPr lang="en-US" baseline="30000" dirty="0" smtClean="0">
                <a:solidFill>
                  <a:schemeClr val="tx2">
                    <a:lumMod val="75000"/>
                  </a:schemeClr>
                </a:solidFill>
                <a:hlinkClick r:id="rId5" action="ppaction://hlinksldjump"/>
              </a:rPr>
              <a:t>st</a:t>
            </a:r>
            <a:r>
              <a:rPr lang="en-US" dirty="0" smtClean="0">
                <a:solidFill>
                  <a:schemeClr val="tx2">
                    <a:lumMod val="75000"/>
                  </a:schemeClr>
                </a:solidFill>
                <a:hlinkClick r:id="rId5" action="ppaction://hlinksldjump"/>
              </a:rPr>
              <a:t> Century Framework</a:t>
            </a:r>
            <a:endParaRPr lang="en-US" dirty="0">
              <a:solidFill>
                <a:schemeClr val="tx2">
                  <a:lumMod val="75000"/>
                </a:schemeClr>
              </a:solidFill>
            </a:endParaRPr>
          </a:p>
        </p:txBody>
      </p:sp>
      <p:pic>
        <p:nvPicPr>
          <p:cNvPr id="4" name="Picture 3"/>
          <p:cNvPicPr>
            <a:picLocks noChangeAspect="1"/>
          </p:cNvPicPr>
          <p:nvPr/>
        </p:nvPicPr>
        <mc:AlternateContent xmlns:ma="http://schemas.microsoft.com/office/mac/drawingml/2008/main">
          <mc:Choice Requires="ma">
            <p:blipFill>
              <a:blip r:embed="rId6"/>
              <a:stretch>
                <a:fillRect/>
              </a:stretch>
            </p:blipFill>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xmlns:ma="http://schemas.microsoft.com/office/mac/drawingml/2008/main">
            <p:blipFill>
              <a:blip r:embed="rId7"/>
              <a:stretch>
                <a:fillRect/>
              </a:stretch>
            </p:blipFill>
          </mc:Fallback>
        </mc:AlternateContent>
        <p:spPr>
          <a:xfrm>
            <a:off x="7109364" y="204215"/>
            <a:ext cx="1955800" cy="1941875"/>
          </a:xfrm>
          <a:prstGeom prst="rect">
            <a:avLst/>
          </a:prstGeom>
        </p:spPr>
      </p:pic>
      <p:cxnSp>
        <p:nvCxnSpPr>
          <p:cNvPr id="6" name="Straight Connector 5"/>
          <p:cNvCxnSpPr/>
          <p:nvPr/>
        </p:nvCxnSpPr>
        <p:spPr>
          <a:xfrm>
            <a:off x="131382" y="2131491"/>
            <a:ext cx="6890390" cy="14599"/>
          </a:xfrm>
          <a:prstGeom prst="line">
            <a:avLst/>
          </a:prstGeom>
          <a:ln w="57150" cap="flat" cmpd="sng" algn="ctr">
            <a:solidFill>
              <a:schemeClr val="accent3"/>
            </a:solidFill>
            <a:prstDash val="solid"/>
            <a:round/>
            <a:headEnd type="none" w="med" len="med"/>
            <a:tailEnd type="none" w="med" len="med"/>
          </a:ln>
        </p:spPr>
        <p:style>
          <a:lnRef idx="3">
            <a:schemeClr val="accent3"/>
          </a:lnRef>
          <a:fillRef idx="0">
            <a:schemeClr val="accent3"/>
          </a:fillRef>
          <a:effectRef idx="2">
            <a:schemeClr val="accent3"/>
          </a:effectRef>
          <a:fontRef idx="minor">
            <a:schemeClr val="tx1"/>
          </a:fontRef>
        </p:style>
      </p:cxnSp>
    </p:spTree>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Book Antiqua"/>
                <a:cs typeface="Book Antiqua"/>
              </a:rPr>
              <a:t>Model Digital-Age Work and Learning</a:t>
            </a:r>
            <a:endParaRPr lang="en-US" dirty="0">
              <a:latin typeface="Book Antiqua"/>
              <a:cs typeface="Book Antiqua"/>
            </a:endParaRPr>
          </a:p>
        </p:txBody>
      </p:sp>
      <p:sp>
        <p:nvSpPr>
          <p:cNvPr id="4" name="Rectangle 3"/>
          <p:cNvSpPr/>
          <p:nvPr/>
        </p:nvSpPr>
        <p:spPr>
          <a:xfrm>
            <a:off x="935829" y="1738387"/>
            <a:ext cx="7436495" cy="3693319"/>
          </a:xfrm>
          <a:prstGeom prst="rect">
            <a:avLst/>
          </a:prstGeom>
        </p:spPr>
        <p:txBody>
          <a:bodyPr wrap="square">
            <a:spAutoFit/>
          </a:bodyPr>
          <a:lstStyle/>
          <a:p>
            <a:pPr marL="460375" indent="-460375"/>
            <a:r>
              <a:rPr lang="en-US" dirty="0" smtClean="0"/>
              <a:t>Teachers exhibit knowledge, skills, and work processes representative of an innovative professional in a global and digital society. </a:t>
            </a:r>
          </a:p>
          <a:p>
            <a:pPr marL="460375" indent="-460375"/>
            <a:r>
              <a:rPr lang="en-US" dirty="0" smtClean="0"/>
              <a:t>Teachers:</a:t>
            </a:r>
          </a:p>
          <a:p>
            <a:r>
              <a:rPr lang="en-US" dirty="0" smtClean="0"/>
              <a:t>a. 	demonstrate fluency in technology systems and the transfer of current   </a:t>
            </a:r>
          </a:p>
          <a:p>
            <a:r>
              <a:rPr lang="en-US" dirty="0" smtClean="0"/>
              <a:t>         knowledge to new technologies and situations.</a:t>
            </a:r>
          </a:p>
          <a:p>
            <a:r>
              <a:rPr lang="en-US" dirty="0" err="1" smtClean="0"/>
              <a:t>b</a:t>
            </a:r>
            <a:r>
              <a:rPr lang="en-US" dirty="0" smtClean="0"/>
              <a:t>. 	collaborate with students, peers, parents, and community members   </a:t>
            </a:r>
          </a:p>
          <a:p>
            <a:r>
              <a:rPr lang="en-US" dirty="0" smtClean="0"/>
              <a:t>         using digital tools and resources to support student success and </a:t>
            </a:r>
          </a:p>
          <a:p>
            <a:r>
              <a:rPr lang="en-US" dirty="0" smtClean="0"/>
              <a:t>         innovation.</a:t>
            </a:r>
          </a:p>
          <a:p>
            <a:pPr marL="342900" indent="-342900">
              <a:buAutoNum type="alphaLcPeriod" startAt="3"/>
            </a:pPr>
            <a:r>
              <a:rPr lang="en-US" dirty="0" smtClean="0"/>
              <a:t>  communicate relevant information and ideas effectively to students,    </a:t>
            </a:r>
          </a:p>
          <a:p>
            <a:pPr marL="342900" indent="-342900"/>
            <a:r>
              <a:rPr lang="en-US" dirty="0" smtClean="0"/>
              <a:t>         parents, and peers using a variety of digital-age media and formats.</a:t>
            </a:r>
          </a:p>
          <a:p>
            <a:pPr marL="342900" indent="-342900">
              <a:buAutoNum type="alphaLcPeriod" startAt="4"/>
            </a:pPr>
            <a:r>
              <a:rPr lang="en-US" dirty="0" smtClean="0"/>
              <a:t> model and facilitate effective use of current and emerging digital tools to </a:t>
            </a:r>
          </a:p>
          <a:p>
            <a:pPr marL="342900" indent="-342900"/>
            <a:r>
              <a:rPr lang="en-US" dirty="0" smtClean="0"/>
              <a:t>        locate, analyze, evaluate, and use information resources to support  </a:t>
            </a:r>
          </a:p>
          <a:p>
            <a:pPr marL="342900" indent="-342900"/>
            <a:r>
              <a:rPr lang="en-US" dirty="0" smtClean="0"/>
              <a:t>        research and learning.</a:t>
            </a:r>
            <a:endParaRPr lang="en-US" dirty="0"/>
          </a:p>
        </p:txBody>
      </p:sp>
      <p:sp>
        <p:nvSpPr>
          <p:cNvPr id="5" name="Right Arrow 4"/>
          <p:cNvSpPr/>
          <p:nvPr/>
        </p:nvSpPr>
        <p:spPr>
          <a:xfrm>
            <a:off x="7495060" y="5873475"/>
            <a:ext cx="1648940" cy="984525"/>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2" action="ppaction://hlinksldjump"/>
              </a:rPr>
              <a:t>ISTE-Teacher Standards</a:t>
            </a:r>
            <a:endParaRPr lang="en-US" sz="1200" dirty="0"/>
          </a:p>
        </p:txBody>
      </p:sp>
      <p:sp>
        <p:nvSpPr>
          <p:cNvPr id="6" name="TextBox 5"/>
          <p:cNvSpPr txBox="1"/>
          <p:nvPr/>
        </p:nvSpPr>
        <p:spPr>
          <a:xfrm>
            <a:off x="713620" y="5873475"/>
            <a:ext cx="1148162" cy="369332"/>
          </a:xfrm>
          <a:prstGeom prst="rect">
            <a:avLst/>
          </a:prstGeom>
          <a:noFill/>
        </p:spPr>
        <p:txBody>
          <a:bodyPr wrap="square" rtlCol="0">
            <a:spAutoFit/>
          </a:bodyPr>
          <a:lstStyle/>
          <a:p>
            <a:r>
              <a:rPr lang="en-US" b="1" dirty="0" smtClean="0"/>
              <a:t>Example</a:t>
            </a:r>
            <a:r>
              <a:rPr lang="en-US" b="1" dirty="0" smtClean="0"/>
              <a:t>:</a:t>
            </a:r>
            <a:endParaRPr lang="en-US" b="1" dirty="0"/>
          </a:p>
        </p:txBody>
      </p:sp>
      <p:sp>
        <p:nvSpPr>
          <p:cNvPr id="7" name="TextBox 6"/>
          <p:cNvSpPr txBox="1"/>
          <p:nvPr/>
        </p:nvSpPr>
        <p:spPr>
          <a:xfrm>
            <a:off x="1676837" y="5873475"/>
            <a:ext cx="4783916" cy="830997"/>
          </a:xfrm>
          <a:prstGeom prst="rect">
            <a:avLst/>
          </a:prstGeom>
          <a:noFill/>
        </p:spPr>
        <p:txBody>
          <a:bodyPr wrap="square" rtlCol="0">
            <a:spAutoFit/>
          </a:bodyPr>
          <a:lstStyle/>
          <a:p>
            <a:r>
              <a:rPr lang="en-US" sz="1600" dirty="0" smtClean="0"/>
              <a:t>I have knowledge in making newsletters, wikis, brochures, picture editing and using software like Inspiration. </a:t>
            </a:r>
            <a:endParaRPr lang="en-US" sz="1600" dirty="0"/>
          </a:p>
        </p:txBody>
      </p:sp>
    </p:spTree>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Book Antiqua"/>
                <a:cs typeface="Book Antiqua"/>
              </a:rPr>
              <a:t>Promote and Model Digital Citizenship and Responsibility</a:t>
            </a:r>
            <a:endParaRPr lang="en-US" b="1" dirty="0">
              <a:latin typeface="Book Antiqua"/>
              <a:cs typeface="Book Antiqua"/>
            </a:endParaRPr>
          </a:p>
        </p:txBody>
      </p:sp>
      <p:sp>
        <p:nvSpPr>
          <p:cNvPr id="4" name="Rectangle 3"/>
          <p:cNvSpPr/>
          <p:nvPr/>
        </p:nvSpPr>
        <p:spPr>
          <a:xfrm>
            <a:off x="813759" y="1654771"/>
            <a:ext cx="6719676" cy="3816429"/>
          </a:xfrm>
          <a:prstGeom prst="rect">
            <a:avLst/>
          </a:prstGeom>
        </p:spPr>
        <p:txBody>
          <a:bodyPr wrap="square">
            <a:spAutoFit/>
          </a:bodyPr>
          <a:lstStyle/>
          <a:p>
            <a:r>
              <a:rPr lang="en-US" dirty="0" smtClean="0"/>
              <a:t> </a:t>
            </a:r>
            <a:r>
              <a:rPr lang="en-US" sz="1600" dirty="0" smtClean="0"/>
              <a:t>Teachers understand local and global societal issues and responsibilities in an  </a:t>
            </a:r>
          </a:p>
          <a:p>
            <a:r>
              <a:rPr lang="en-US" sz="1600" dirty="0" smtClean="0"/>
              <a:t>         evolving digital culture and exhibit legal and ethical behavior in their   </a:t>
            </a:r>
          </a:p>
          <a:p>
            <a:r>
              <a:rPr lang="en-US" sz="1600" dirty="0" smtClean="0"/>
              <a:t>         professional practices.</a:t>
            </a:r>
          </a:p>
          <a:p>
            <a:r>
              <a:rPr lang="en-US" sz="1600" dirty="0" smtClean="0"/>
              <a:t> Teachers:</a:t>
            </a:r>
          </a:p>
          <a:p>
            <a:r>
              <a:rPr lang="en-US" sz="1600" dirty="0" smtClean="0"/>
              <a:t> a.    advocate, model, and teach safe, legal, and ethical use of digital </a:t>
            </a:r>
          </a:p>
          <a:p>
            <a:r>
              <a:rPr lang="en-US" sz="1600" dirty="0" smtClean="0"/>
              <a:t>        information and technology, including respect for copyright, intellectual </a:t>
            </a:r>
          </a:p>
          <a:p>
            <a:r>
              <a:rPr lang="en-US" sz="1600" dirty="0" smtClean="0"/>
              <a:t>        property, and the appropriate documentation of sources.</a:t>
            </a:r>
          </a:p>
          <a:p>
            <a:r>
              <a:rPr lang="en-US" sz="1600" dirty="0" smtClean="0"/>
              <a:t> </a:t>
            </a:r>
            <a:r>
              <a:rPr lang="en-US" sz="1600" dirty="0" err="1" smtClean="0"/>
              <a:t>b</a:t>
            </a:r>
            <a:r>
              <a:rPr lang="en-US" sz="1600" dirty="0" smtClean="0"/>
              <a:t>.    address the diverse needs of all learners by using learner-centered     </a:t>
            </a:r>
          </a:p>
          <a:p>
            <a:r>
              <a:rPr lang="en-US" sz="1600" dirty="0" smtClean="0"/>
              <a:t>        strategies providing equitable access to appropriate digital tools and </a:t>
            </a:r>
          </a:p>
          <a:p>
            <a:r>
              <a:rPr lang="en-US" sz="1600" dirty="0" smtClean="0"/>
              <a:t>        resources.</a:t>
            </a:r>
          </a:p>
          <a:p>
            <a:r>
              <a:rPr lang="en-US" sz="1600" dirty="0" smtClean="0"/>
              <a:t> </a:t>
            </a:r>
            <a:r>
              <a:rPr lang="en-US" sz="1600" dirty="0" err="1" smtClean="0"/>
              <a:t>c</a:t>
            </a:r>
            <a:r>
              <a:rPr lang="en-US" sz="1600" dirty="0" smtClean="0"/>
              <a:t>.    promote and model digital etiquette and responsible social interactions  </a:t>
            </a:r>
          </a:p>
          <a:p>
            <a:r>
              <a:rPr lang="en-US" sz="1600" dirty="0" smtClean="0"/>
              <a:t>        related to the use of technology and information.</a:t>
            </a:r>
          </a:p>
          <a:p>
            <a:r>
              <a:rPr lang="en-US" sz="1600" dirty="0" smtClean="0"/>
              <a:t> </a:t>
            </a:r>
            <a:r>
              <a:rPr lang="en-US" sz="1600" dirty="0" err="1" smtClean="0"/>
              <a:t>d</a:t>
            </a:r>
            <a:r>
              <a:rPr lang="en-US" sz="1600" dirty="0" smtClean="0"/>
              <a:t>.   develop and model cultural understanding and global awareness by </a:t>
            </a:r>
          </a:p>
          <a:p>
            <a:r>
              <a:rPr lang="en-US" sz="1600" dirty="0" smtClean="0"/>
              <a:t>        engaging with colleagues and students of other cultures using digital-age </a:t>
            </a:r>
          </a:p>
          <a:p>
            <a:r>
              <a:rPr lang="en-US" sz="1600" dirty="0" smtClean="0"/>
              <a:t>        communication and collaboration tools.</a:t>
            </a:r>
            <a:endParaRPr lang="en-US" sz="1600" dirty="0"/>
          </a:p>
        </p:txBody>
      </p:sp>
      <p:sp>
        <p:nvSpPr>
          <p:cNvPr id="5" name="Right Arrow 4"/>
          <p:cNvSpPr/>
          <p:nvPr/>
        </p:nvSpPr>
        <p:spPr>
          <a:xfrm>
            <a:off x="7533435" y="5873475"/>
            <a:ext cx="1648940" cy="984525"/>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2" action="ppaction://hlinksldjump"/>
              </a:rPr>
              <a:t>ISTE-Teacher Standards</a:t>
            </a:r>
            <a:endParaRPr lang="en-US" sz="1200" dirty="0"/>
          </a:p>
        </p:txBody>
      </p:sp>
      <p:sp>
        <p:nvSpPr>
          <p:cNvPr id="6" name="TextBox 5"/>
          <p:cNvSpPr txBox="1"/>
          <p:nvPr/>
        </p:nvSpPr>
        <p:spPr>
          <a:xfrm>
            <a:off x="813760" y="5873475"/>
            <a:ext cx="1232968" cy="369332"/>
          </a:xfrm>
          <a:prstGeom prst="rect">
            <a:avLst/>
          </a:prstGeom>
          <a:noFill/>
        </p:spPr>
        <p:txBody>
          <a:bodyPr wrap="square" rtlCol="0">
            <a:spAutoFit/>
          </a:bodyPr>
          <a:lstStyle/>
          <a:p>
            <a:r>
              <a:rPr lang="en-US" b="1" dirty="0" smtClean="0"/>
              <a:t>Example:</a:t>
            </a:r>
            <a:endParaRPr lang="en-US" b="1" dirty="0"/>
          </a:p>
        </p:txBody>
      </p:sp>
      <p:sp>
        <p:nvSpPr>
          <p:cNvPr id="7" name="TextBox 6"/>
          <p:cNvSpPr txBox="1"/>
          <p:nvPr/>
        </p:nvSpPr>
        <p:spPr>
          <a:xfrm>
            <a:off x="1800134" y="5873475"/>
            <a:ext cx="5190796" cy="584776"/>
          </a:xfrm>
          <a:prstGeom prst="rect">
            <a:avLst/>
          </a:prstGeom>
          <a:noFill/>
        </p:spPr>
        <p:txBody>
          <a:bodyPr wrap="square" rtlCol="0">
            <a:spAutoFit/>
          </a:bodyPr>
          <a:lstStyle/>
          <a:p>
            <a:r>
              <a:rPr lang="en-US" sz="1600" dirty="0" smtClean="0"/>
              <a:t>I have made multiple personal wikis and used the proper digital conduct while developing them and my </a:t>
            </a:r>
            <a:r>
              <a:rPr lang="en-US" sz="1600" dirty="0" err="1" smtClean="0"/>
              <a:t>webquest</a:t>
            </a:r>
            <a:r>
              <a:rPr lang="en-US" sz="1600" dirty="0" smtClean="0"/>
              <a:t>.</a:t>
            </a:r>
            <a:endParaRPr lang="en-US" sz="1600" dirty="0"/>
          </a:p>
        </p:txBody>
      </p:sp>
    </p:spTree>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Book Antiqua"/>
                <a:cs typeface="Book Antiqua"/>
              </a:rPr>
              <a:t>Engage in Professional Growth and Leadership</a:t>
            </a:r>
            <a:endParaRPr lang="en-US" dirty="0">
              <a:latin typeface="Book Antiqua"/>
              <a:cs typeface="Book Antiqua"/>
            </a:endParaRPr>
          </a:p>
        </p:txBody>
      </p:sp>
      <p:sp>
        <p:nvSpPr>
          <p:cNvPr id="4" name="Rectangle 3"/>
          <p:cNvSpPr/>
          <p:nvPr/>
        </p:nvSpPr>
        <p:spPr>
          <a:xfrm>
            <a:off x="895603" y="1620762"/>
            <a:ext cx="7250928" cy="3539430"/>
          </a:xfrm>
          <a:prstGeom prst="rect">
            <a:avLst/>
          </a:prstGeom>
        </p:spPr>
        <p:txBody>
          <a:bodyPr wrap="square">
            <a:spAutoFit/>
          </a:bodyPr>
          <a:lstStyle/>
          <a:p>
            <a:pPr marL="290513" indent="-290513"/>
            <a:r>
              <a:rPr lang="en-US" sz="1600" dirty="0" smtClean="0"/>
              <a:t>Teachers continuously improve their professional practice, model lifelong learning, and exhibit leadership in their school and professional community by promoting and demonstrating the effective use of digital tools and resources. </a:t>
            </a:r>
          </a:p>
          <a:p>
            <a:pPr marL="290513" indent="-290513"/>
            <a:r>
              <a:rPr lang="en-US" sz="1600" dirty="0" smtClean="0"/>
              <a:t>Teachers:</a:t>
            </a:r>
          </a:p>
          <a:p>
            <a:pPr marL="290513" indent="-290513"/>
            <a:r>
              <a:rPr lang="en-US" sz="1600" dirty="0" smtClean="0"/>
              <a:t>a. 	participate in local and global learning communities to explore creative applications of technology to improve student learning.</a:t>
            </a:r>
          </a:p>
          <a:p>
            <a:pPr marL="290513" indent="-290513"/>
            <a:r>
              <a:rPr lang="en-US" sz="1600" dirty="0" err="1" smtClean="0"/>
              <a:t>b</a:t>
            </a:r>
            <a:r>
              <a:rPr lang="en-US" sz="1600" dirty="0" smtClean="0"/>
              <a:t>. 	exhibit leadership by demonstrating a vision of technology infusion, participating in shared decision making and community building, and developing the leadership and technology skills of others.</a:t>
            </a:r>
          </a:p>
          <a:p>
            <a:pPr marL="290513" indent="-290513"/>
            <a:r>
              <a:rPr lang="en-US" sz="1600" dirty="0" err="1" smtClean="0"/>
              <a:t>c</a:t>
            </a:r>
            <a:r>
              <a:rPr lang="en-US" sz="1600" dirty="0" smtClean="0"/>
              <a:t>. 	evaluate and reflect on current research and professional practice on a regular basis to make effective use of existing and emerging digital tools and resources in support of student learning.</a:t>
            </a:r>
          </a:p>
          <a:p>
            <a:pPr marL="290513" indent="-290513"/>
            <a:r>
              <a:rPr lang="en-US" sz="1600" dirty="0" err="1" smtClean="0"/>
              <a:t>d</a:t>
            </a:r>
            <a:r>
              <a:rPr lang="en-US" sz="1600" dirty="0" smtClean="0"/>
              <a:t>. 	contribute to the effectiveness, vitality, and self-renewal of the teaching profession and of their school and community.</a:t>
            </a:r>
            <a:endParaRPr lang="en-US" sz="1600" dirty="0"/>
          </a:p>
        </p:txBody>
      </p:sp>
      <p:sp>
        <p:nvSpPr>
          <p:cNvPr id="5" name="Right Arrow 4"/>
          <p:cNvSpPr/>
          <p:nvPr/>
        </p:nvSpPr>
        <p:spPr>
          <a:xfrm>
            <a:off x="7495060" y="5873475"/>
            <a:ext cx="1648940" cy="984525"/>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2" action="ppaction://hlinksldjump"/>
              </a:rPr>
              <a:t>ISTE-Teacher Standards</a:t>
            </a:r>
            <a:endParaRPr lang="en-US" sz="1200" dirty="0"/>
          </a:p>
        </p:txBody>
      </p:sp>
      <p:sp>
        <p:nvSpPr>
          <p:cNvPr id="6" name="TextBox 5"/>
          <p:cNvSpPr txBox="1"/>
          <p:nvPr/>
        </p:nvSpPr>
        <p:spPr>
          <a:xfrm>
            <a:off x="457201" y="5688809"/>
            <a:ext cx="1170318" cy="369332"/>
          </a:xfrm>
          <a:prstGeom prst="rect">
            <a:avLst/>
          </a:prstGeom>
          <a:noFill/>
        </p:spPr>
        <p:txBody>
          <a:bodyPr wrap="square" rtlCol="0">
            <a:spAutoFit/>
          </a:bodyPr>
          <a:lstStyle/>
          <a:p>
            <a:r>
              <a:rPr lang="en-US" b="1" dirty="0" smtClean="0"/>
              <a:t>Example</a:t>
            </a:r>
            <a:r>
              <a:rPr lang="en-US" b="1" dirty="0" smtClean="0"/>
              <a:t>:</a:t>
            </a:r>
            <a:endParaRPr lang="en-US" b="1" dirty="0"/>
          </a:p>
        </p:txBody>
      </p:sp>
      <p:sp>
        <p:nvSpPr>
          <p:cNvPr id="7" name="TextBox 6"/>
          <p:cNvSpPr txBox="1"/>
          <p:nvPr/>
        </p:nvSpPr>
        <p:spPr>
          <a:xfrm>
            <a:off x="1467232" y="5688809"/>
            <a:ext cx="5703261" cy="1077218"/>
          </a:xfrm>
          <a:prstGeom prst="rect">
            <a:avLst/>
          </a:prstGeom>
          <a:noFill/>
        </p:spPr>
        <p:txBody>
          <a:bodyPr wrap="square" rtlCol="0">
            <a:spAutoFit/>
          </a:bodyPr>
          <a:lstStyle/>
          <a:p>
            <a:r>
              <a:rPr lang="en-US" sz="1600" dirty="0" smtClean="0"/>
              <a:t>I continue to learn about technology and plan to throughout my career. My wikis I developed in this course and the blog I started in another are two things that I am doing to aid in my professional growth.</a:t>
            </a:r>
            <a:endParaRPr lang="en-US" sz="1600" dirty="0"/>
          </a:p>
        </p:txBody>
      </p:sp>
    </p:spTree>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Book Antiqua"/>
                <a:cs typeface="Book Antiqua"/>
              </a:rPr>
              <a:t>Creativity and Innovation</a:t>
            </a:r>
            <a:endParaRPr lang="en-US" dirty="0">
              <a:latin typeface="Book Antiqua"/>
              <a:cs typeface="Book Antiqua"/>
            </a:endParaRPr>
          </a:p>
        </p:txBody>
      </p:sp>
      <p:sp>
        <p:nvSpPr>
          <p:cNvPr id="4" name="Rectangle 3"/>
          <p:cNvSpPr/>
          <p:nvPr/>
        </p:nvSpPr>
        <p:spPr>
          <a:xfrm>
            <a:off x="1205942" y="1417638"/>
            <a:ext cx="6986203" cy="2308324"/>
          </a:xfrm>
          <a:prstGeom prst="rect">
            <a:avLst/>
          </a:prstGeom>
        </p:spPr>
        <p:txBody>
          <a:bodyPr wrap="square">
            <a:spAutoFit/>
          </a:bodyPr>
          <a:lstStyle/>
          <a:p>
            <a:pPr marL="460375" indent="-460375">
              <a:tabLst>
                <a:tab pos="460375" algn="l"/>
              </a:tabLst>
            </a:pPr>
            <a:r>
              <a:rPr lang="en-US" dirty="0" smtClean="0"/>
              <a:t>Students demonstrate creative thinking, construct knowledge, and develop innovative products and processes using technology. </a:t>
            </a:r>
          </a:p>
          <a:p>
            <a:pPr marL="460375" indent="-460375">
              <a:tabLst>
                <a:tab pos="460375" algn="l"/>
              </a:tabLst>
            </a:pPr>
            <a:r>
              <a:rPr lang="en-US" dirty="0" smtClean="0"/>
              <a:t>Students:</a:t>
            </a:r>
          </a:p>
          <a:p>
            <a:pPr marL="460375" indent="-460375">
              <a:tabLst>
                <a:tab pos="460375" algn="l"/>
              </a:tabLst>
            </a:pPr>
            <a:r>
              <a:rPr lang="en-US" dirty="0" smtClean="0"/>
              <a:t>a. 	apply existing knowledge to generate new ideas, products, or processes.</a:t>
            </a:r>
          </a:p>
          <a:p>
            <a:pPr marL="460375" indent="-460375">
              <a:tabLst>
                <a:tab pos="460375" algn="l"/>
              </a:tabLst>
            </a:pPr>
            <a:r>
              <a:rPr lang="en-US" dirty="0" err="1" smtClean="0"/>
              <a:t>b</a:t>
            </a:r>
            <a:r>
              <a:rPr lang="en-US" dirty="0" smtClean="0"/>
              <a:t>. 	create original works as a means of personal or group expression.</a:t>
            </a:r>
          </a:p>
          <a:p>
            <a:pPr marL="460375" indent="-460375">
              <a:tabLst>
                <a:tab pos="460375" algn="l"/>
              </a:tabLst>
            </a:pPr>
            <a:r>
              <a:rPr lang="en-US" dirty="0" err="1" smtClean="0"/>
              <a:t>c</a:t>
            </a:r>
            <a:r>
              <a:rPr lang="en-US" dirty="0" smtClean="0"/>
              <a:t>. 	use models and simulations to explore complex systems and issues.</a:t>
            </a:r>
          </a:p>
          <a:p>
            <a:pPr marL="460375" indent="-460375">
              <a:tabLst>
                <a:tab pos="460375" algn="l"/>
              </a:tabLst>
            </a:pPr>
            <a:r>
              <a:rPr lang="en-US" dirty="0" err="1" smtClean="0"/>
              <a:t>d</a:t>
            </a:r>
            <a:r>
              <a:rPr lang="en-US" dirty="0" smtClean="0"/>
              <a:t>. 	identify trends and forecast possibilities.</a:t>
            </a:r>
            <a:endParaRPr lang="en-US" dirty="0"/>
          </a:p>
        </p:txBody>
      </p:sp>
      <p:sp>
        <p:nvSpPr>
          <p:cNvPr id="5" name="Right Arrow 4"/>
          <p:cNvSpPr/>
          <p:nvPr/>
        </p:nvSpPr>
        <p:spPr>
          <a:xfrm>
            <a:off x="7495060" y="5873475"/>
            <a:ext cx="1648940" cy="984525"/>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2" action="ppaction://hlinksldjump"/>
              </a:rPr>
              <a:t>ISTE-Student Standards</a:t>
            </a:r>
            <a:endParaRPr lang="en-US" sz="1200" dirty="0"/>
          </a:p>
        </p:txBody>
      </p:sp>
      <p:sp>
        <p:nvSpPr>
          <p:cNvPr id="7" name="TextBox 6"/>
          <p:cNvSpPr txBox="1"/>
          <p:nvPr/>
        </p:nvSpPr>
        <p:spPr>
          <a:xfrm>
            <a:off x="457200" y="5454952"/>
            <a:ext cx="1293615" cy="369332"/>
          </a:xfrm>
          <a:prstGeom prst="rect">
            <a:avLst/>
          </a:prstGeom>
          <a:noFill/>
        </p:spPr>
        <p:txBody>
          <a:bodyPr wrap="square" rtlCol="0">
            <a:spAutoFit/>
          </a:bodyPr>
          <a:lstStyle/>
          <a:p>
            <a:r>
              <a:rPr lang="en-US" b="1" dirty="0" smtClean="0"/>
              <a:t>Example:</a:t>
            </a:r>
            <a:r>
              <a:rPr lang="en-US" b="1" dirty="0" smtClean="0"/>
              <a:t> </a:t>
            </a:r>
            <a:endParaRPr lang="en-US" b="1" dirty="0"/>
          </a:p>
        </p:txBody>
      </p:sp>
      <p:sp>
        <p:nvSpPr>
          <p:cNvPr id="6" name="TextBox 5"/>
          <p:cNvSpPr txBox="1"/>
          <p:nvPr/>
        </p:nvSpPr>
        <p:spPr>
          <a:xfrm>
            <a:off x="1429156" y="5454952"/>
            <a:ext cx="4894584" cy="830997"/>
          </a:xfrm>
          <a:prstGeom prst="rect">
            <a:avLst/>
          </a:prstGeom>
          <a:noFill/>
        </p:spPr>
        <p:txBody>
          <a:bodyPr wrap="square" rtlCol="0">
            <a:spAutoFit/>
          </a:bodyPr>
          <a:lstStyle/>
          <a:p>
            <a:r>
              <a:rPr lang="en-US" sz="1600" dirty="0" smtClean="0"/>
              <a:t>The biome </a:t>
            </a:r>
            <a:r>
              <a:rPr lang="en-US" sz="1600" dirty="0" err="1" smtClean="0"/>
              <a:t>webquest</a:t>
            </a:r>
            <a:r>
              <a:rPr lang="en-US" sz="1600" dirty="0" smtClean="0"/>
              <a:t>, the </a:t>
            </a:r>
            <a:r>
              <a:rPr lang="en-US" sz="1600" dirty="0" smtClean="0"/>
              <a:t>G</a:t>
            </a:r>
            <a:r>
              <a:rPr lang="en-US" sz="1600" dirty="0" smtClean="0"/>
              <a:t>oogle </a:t>
            </a:r>
            <a:r>
              <a:rPr lang="en-US" sz="1600" dirty="0" smtClean="0"/>
              <a:t>E</a:t>
            </a:r>
            <a:r>
              <a:rPr lang="en-US" sz="1600" dirty="0" smtClean="0"/>
              <a:t>arth plan and the Inspiration plan give students the opportunity to create original works and generate new ideas.</a:t>
            </a:r>
            <a:endParaRPr lang="en-US" sz="1600" dirty="0"/>
          </a:p>
        </p:txBody>
      </p:sp>
    </p:spTree>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Book Antiqua"/>
                <a:cs typeface="Book Antiqua"/>
              </a:rPr>
              <a:t>Communication and Collaboration</a:t>
            </a:r>
            <a:endParaRPr lang="en-US" dirty="0">
              <a:latin typeface="Book Antiqua"/>
              <a:cs typeface="Book Antiqua"/>
            </a:endParaRPr>
          </a:p>
        </p:txBody>
      </p:sp>
      <p:sp>
        <p:nvSpPr>
          <p:cNvPr id="4" name="Rectangle 3"/>
          <p:cNvSpPr/>
          <p:nvPr/>
        </p:nvSpPr>
        <p:spPr>
          <a:xfrm>
            <a:off x="635880" y="1620762"/>
            <a:ext cx="8050919" cy="3139321"/>
          </a:xfrm>
          <a:prstGeom prst="rect">
            <a:avLst/>
          </a:prstGeom>
        </p:spPr>
        <p:txBody>
          <a:bodyPr wrap="square">
            <a:spAutoFit/>
          </a:bodyPr>
          <a:lstStyle/>
          <a:p>
            <a:pPr marL="460375" indent="-460375"/>
            <a:r>
              <a:rPr lang="en-US" dirty="0" smtClean="0"/>
              <a:t>Students use digital media and environments to communicate and work collaboratively, including at a distance, to support individual learning and contribute to the learning of others. </a:t>
            </a:r>
          </a:p>
          <a:p>
            <a:pPr marL="460375" indent="-460375"/>
            <a:r>
              <a:rPr lang="en-US" dirty="0" smtClean="0"/>
              <a:t>Students:</a:t>
            </a:r>
          </a:p>
          <a:p>
            <a:pPr marL="460375" indent="-460375"/>
            <a:r>
              <a:rPr lang="en-US" dirty="0" smtClean="0"/>
              <a:t>a. 	interact, collaborate, and publish with peers, experts, or others employing a variety of digital environments and media.</a:t>
            </a:r>
          </a:p>
          <a:p>
            <a:pPr marL="460375" indent="-460375"/>
            <a:r>
              <a:rPr lang="en-US" dirty="0" err="1" smtClean="0"/>
              <a:t>b</a:t>
            </a:r>
            <a:r>
              <a:rPr lang="en-US" dirty="0" smtClean="0"/>
              <a:t>. 	communicate information and ideas effectively to multiple audiences using a variety of media and formats.</a:t>
            </a:r>
          </a:p>
          <a:p>
            <a:pPr marL="460375" indent="-460375"/>
            <a:r>
              <a:rPr lang="en-US" dirty="0" err="1" smtClean="0"/>
              <a:t>c</a:t>
            </a:r>
            <a:r>
              <a:rPr lang="en-US" dirty="0" smtClean="0"/>
              <a:t>. 	develop cultural understanding and global awareness by engaging with learners of other cultures.</a:t>
            </a:r>
          </a:p>
          <a:p>
            <a:pPr marL="460375" indent="-460375"/>
            <a:r>
              <a:rPr lang="en-US" dirty="0" err="1" smtClean="0"/>
              <a:t>d</a:t>
            </a:r>
            <a:r>
              <a:rPr lang="en-US" dirty="0" smtClean="0"/>
              <a:t>. 	contribute to project teams to produce original works or solve problems.</a:t>
            </a:r>
            <a:endParaRPr lang="en-US" dirty="0"/>
          </a:p>
        </p:txBody>
      </p:sp>
      <p:sp>
        <p:nvSpPr>
          <p:cNvPr id="5" name="Right Arrow 4"/>
          <p:cNvSpPr/>
          <p:nvPr/>
        </p:nvSpPr>
        <p:spPr>
          <a:xfrm>
            <a:off x="7495060" y="5873475"/>
            <a:ext cx="1648940" cy="984525"/>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2" action="ppaction://hlinksldjump"/>
              </a:rPr>
              <a:t>ISTE-Student Standards</a:t>
            </a:r>
            <a:endParaRPr lang="en-US" sz="1200" dirty="0"/>
          </a:p>
        </p:txBody>
      </p:sp>
      <p:sp>
        <p:nvSpPr>
          <p:cNvPr id="6" name="TextBox 5"/>
          <p:cNvSpPr txBox="1"/>
          <p:nvPr/>
        </p:nvSpPr>
        <p:spPr>
          <a:xfrm>
            <a:off x="457200" y="5504143"/>
            <a:ext cx="1133329" cy="369332"/>
          </a:xfrm>
          <a:prstGeom prst="rect">
            <a:avLst/>
          </a:prstGeom>
          <a:noFill/>
        </p:spPr>
        <p:txBody>
          <a:bodyPr wrap="square" rtlCol="0">
            <a:spAutoFit/>
          </a:bodyPr>
          <a:lstStyle/>
          <a:p>
            <a:r>
              <a:rPr lang="en-US" b="1" dirty="0" smtClean="0"/>
              <a:t>Example</a:t>
            </a:r>
            <a:r>
              <a:rPr lang="en-US" b="1" dirty="0" smtClean="0"/>
              <a:t>:</a:t>
            </a:r>
            <a:endParaRPr lang="en-US" b="1" dirty="0"/>
          </a:p>
        </p:txBody>
      </p:sp>
      <p:sp>
        <p:nvSpPr>
          <p:cNvPr id="7" name="TextBox 6"/>
          <p:cNvSpPr txBox="1"/>
          <p:nvPr/>
        </p:nvSpPr>
        <p:spPr>
          <a:xfrm>
            <a:off x="1417914" y="5504143"/>
            <a:ext cx="5904531" cy="1077218"/>
          </a:xfrm>
          <a:prstGeom prst="rect">
            <a:avLst/>
          </a:prstGeom>
          <a:noFill/>
        </p:spPr>
        <p:txBody>
          <a:bodyPr wrap="square" rtlCol="0">
            <a:spAutoFit/>
          </a:bodyPr>
          <a:lstStyle/>
          <a:p>
            <a:r>
              <a:rPr lang="en-US" sz="1600" dirty="0" smtClean="0"/>
              <a:t>The biome </a:t>
            </a:r>
            <a:r>
              <a:rPr lang="en-US" sz="1600" dirty="0" err="1" smtClean="0"/>
              <a:t>webquest</a:t>
            </a:r>
            <a:r>
              <a:rPr lang="en-US" sz="1600" dirty="0" smtClean="0"/>
              <a:t> is a collaborative project that can be done with classmates in the same class or with students from other schools. The inspiration plan, picture editing, podcasts and movies are all ways for students to communicate and collaborate using technology.  </a:t>
            </a:r>
            <a:endParaRPr lang="en-US" sz="1600" dirty="0"/>
          </a:p>
        </p:txBody>
      </p:sp>
    </p:spTree>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Book Antiqua"/>
                <a:cs typeface="Book Antiqua"/>
              </a:rPr>
              <a:t>Research and Information Fluency</a:t>
            </a:r>
            <a:endParaRPr lang="en-US" b="1" dirty="0">
              <a:latin typeface="Book Antiqua"/>
              <a:cs typeface="Book Antiqua"/>
            </a:endParaRPr>
          </a:p>
        </p:txBody>
      </p:sp>
      <p:sp>
        <p:nvSpPr>
          <p:cNvPr id="4" name="Rectangle 3"/>
          <p:cNvSpPr/>
          <p:nvPr/>
        </p:nvSpPr>
        <p:spPr>
          <a:xfrm>
            <a:off x="725713" y="1417638"/>
            <a:ext cx="7329715" cy="2308324"/>
          </a:xfrm>
          <a:prstGeom prst="rect">
            <a:avLst/>
          </a:prstGeom>
        </p:spPr>
        <p:txBody>
          <a:bodyPr wrap="square">
            <a:spAutoFit/>
          </a:bodyPr>
          <a:lstStyle/>
          <a:p>
            <a:pPr marL="460375" indent="-460375"/>
            <a:r>
              <a:rPr lang="en-US" dirty="0" smtClean="0"/>
              <a:t>Students apply digital tools to gather, evaluate, and use information. </a:t>
            </a:r>
          </a:p>
          <a:p>
            <a:pPr marL="460375" indent="-460375"/>
            <a:r>
              <a:rPr lang="en-US" dirty="0" smtClean="0"/>
              <a:t>Students:</a:t>
            </a:r>
          </a:p>
          <a:p>
            <a:pPr marL="460375" indent="-460375"/>
            <a:r>
              <a:rPr lang="en-US" dirty="0" smtClean="0"/>
              <a:t>a. 	plan strategies to guide inquiry.</a:t>
            </a:r>
          </a:p>
          <a:p>
            <a:pPr marL="460375" indent="-460375"/>
            <a:r>
              <a:rPr lang="en-US" dirty="0" err="1" smtClean="0"/>
              <a:t>b</a:t>
            </a:r>
            <a:r>
              <a:rPr lang="en-US" dirty="0" smtClean="0"/>
              <a:t>. 	locate, organize, analyze, evaluate, synthesize, and ethically use information from a variety of sources and media.</a:t>
            </a:r>
          </a:p>
          <a:p>
            <a:pPr marL="460375" indent="-460375"/>
            <a:r>
              <a:rPr lang="en-US" dirty="0" err="1" smtClean="0"/>
              <a:t>c</a:t>
            </a:r>
            <a:r>
              <a:rPr lang="en-US" dirty="0" smtClean="0"/>
              <a:t>. 	evaluate and select information sources and digital tools based on the appropriateness to specific tasks.</a:t>
            </a:r>
          </a:p>
          <a:p>
            <a:pPr marL="460375" indent="-460375"/>
            <a:r>
              <a:rPr lang="en-US" dirty="0" err="1" smtClean="0"/>
              <a:t>d</a:t>
            </a:r>
            <a:r>
              <a:rPr lang="en-US" dirty="0" smtClean="0"/>
              <a:t>. 	process data and report results.</a:t>
            </a:r>
            <a:endParaRPr lang="en-US" dirty="0"/>
          </a:p>
        </p:txBody>
      </p:sp>
      <p:sp>
        <p:nvSpPr>
          <p:cNvPr id="5" name="Right Arrow 4"/>
          <p:cNvSpPr/>
          <p:nvPr/>
        </p:nvSpPr>
        <p:spPr>
          <a:xfrm>
            <a:off x="7495060" y="5873475"/>
            <a:ext cx="1648940" cy="984525"/>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3" action="ppaction://hlinksldjump"/>
              </a:rPr>
              <a:t>ISTE-Student Standards</a:t>
            </a:r>
            <a:endParaRPr lang="en-US" sz="1200" dirty="0"/>
          </a:p>
        </p:txBody>
      </p:sp>
      <p:sp>
        <p:nvSpPr>
          <p:cNvPr id="6" name="TextBox 5"/>
          <p:cNvSpPr txBox="1"/>
          <p:nvPr/>
        </p:nvSpPr>
        <p:spPr>
          <a:xfrm>
            <a:off x="457200" y="5873475"/>
            <a:ext cx="1059351" cy="369332"/>
          </a:xfrm>
          <a:prstGeom prst="rect">
            <a:avLst/>
          </a:prstGeom>
          <a:noFill/>
        </p:spPr>
        <p:txBody>
          <a:bodyPr wrap="square" rtlCol="0">
            <a:spAutoFit/>
          </a:bodyPr>
          <a:lstStyle/>
          <a:p>
            <a:r>
              <a:rPr lang="en-US" b="1" dirty="0" smtClean="0"/>
              <a:t>Example</a:t>
            </a:r>
            <a:r>
              <a:rPr lang="en-US" b="1" dirty="0" smtClean="0"/>
              <a:t>:</a:t>
            </a:r>
            <a:endParaRPr lang="en-US" b="1" dirty="0"/>
          </a:p>
        </p:txBody>
      </p:sp>
      <p:sp>
        <p:nvSpPr>
          <p:cNvPr id="7" name="TextBox 6"/>
          <p:cNvSpPr txBox="1"/>
          <p:nvPr/>
        </p:nvSpPr>
        <p:spPr>
          <a:xfrm>
            <a:off x="1516551" y="5873475"/>
            <a:ext cx="5203125" cy="830997"/>
          </a:xfrm>
          <a:prstGeom prst="rect">
            <a:avLst/>
          </a:prstGeom>
          <a:noFill/>
        </p:spPr>
        <p:txBody>
          <a:bodyPr wrap="square" rtlCol="0">
            <a:spAutoFit/>
          </a:bodyPr>
          <a:lstStyle/>
          <a:p>
            <a:r>
              <a:rPr lang="en-US" sz="1600" dirty="0" smtClean="0"/>
              <a:t>To complete the biome </a:t>
            </a:r>
            <a:r>
              <a:rPr lang="en-US" sz="1600" dirty="0" err="1" smtClean="0"/>
              <a:t>webquest</a:t>
            </a:r>
            <a:r>
              <a:rPr lang="en-US" sz="1600" dirty="0" smtClean="0"/>
              <a:t> and the </a:t>
            </a:r>
            <a:r>
              <a:rPr lang="en-US" sz="1600" dirty="0" smtClean="0"/>
              <a:t>G</a:t>
            </a:r>
            <a:r>
              <a:rPr lang="en-US" sz="1600" dirty="0" smtClean="0"/>
              <a:t>oogle </a:t>
            </a:r>
            <a:r>
              <a:rPr lang="en-US" sz="1600" dirty="0" smtClean="0"/>
              <a:t>E</a:t>
            </a:r>
            <a:r>
              <a:rPr lang="en-US" sz="1600" dirty="0" smtClean="0"/>
              <a:t>arth plan students must effectively use information from a variety of sources and tools.</a:t>
            </a:r>
            <a:endParaRPr lang="en-US" sz="1600" dirty="0"/>
          </a:p>
        </p:txBody>
      </p:sp>
    </p:spTree>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Book Antiqua"/>
                <a:cs typeface="Book Antiqua"/>
              </a:rPr>
              <a:t>Critical Thinking, Problem Solving, and Decision Making</a:t>
            </a:r>
            <a:endParaRPr lang="en-US" dirty="0">
              <a:latin typeface="Book Antiqua"/>
              <a:cs typeface="Book Antiqua"/>
            </a:endParaRPr>
          </a:p>
        </p:txBody>
      </p:sp>
      <p:sp>
        <p:nvSpPr>
          <p:cNvPr id="4" name="Rectangle 3"/>
          <p:cNvSpPr/>
          <p:nvPr/>
        </p:nvSpPr>
        <p:spPr>
          <a:xfrm>
            <a:off x="982267" y="1753810"/>
            <a:ext cx="7164264" cy="3416320"/>
          </a:xfrm>
          <a:prstGeom prst="rect">
            <a:avLst/>
          </a:prstGeom>
        </p:spPr>
        <p:txBody>
          <a:bodyPr wrap="square">
            <a:spAutoFit/>
          </a:bodyPr>
          <a:lstStyle/>
          <a:p>
            <a:pPr marL="460375" indent="-460375"/>
            <a:r>
              <a:rPr lang="en-US" dirty="0" smtClean="0"/>
              <a:t>Students use critical thinking skills to plan and conduct research, manage projects, solve problems, and make informed decisions using appropriate digital tools and resources. </a:t>
            </a:r>
          </a:p>
          <a:p>
            <a:pPr marL="460375" indent="-460375"/>
            <a:r>
              <a:rPr lang="en-US" dirty="0" smtClean="0"/>
              <a:t>Students:</a:t>
            </a:r>
          </a:p>
          <a:p>
            <a:pPr marL="460375" indent="-460375"/>
            <a:r>
              <a:rPr lang="en-US" dirty="0" smtClean="0"/>
              <a:t>a. 	identify and define authentic problems and significant questions for investigation.</a:t>
            </a:r>
          </a:p>
          <a:p>
            <a:pPr marL="460375" indent="-460375"/>
            <a:r>
              <a:rPr lang="en-US" dirty="0" err="1" smtClean="0"/>
              <a:t>b</a:t>
            </a:r>
            <a:r>
              <a:rPr lang="en-US" dirty="0" smtClean="0"/>
              <a:t>. 	plan and manage activities to develop a solution or complete a project.</a:t>
            </a:r>
          </a:p>
          <a:p>
            <a:pPr marL="460375" indent="-460375"/>
            <a:r>
              <a:rPr lang="en-US" dirty="0" err="1" smtClean="0"/>
              <a:t>c</a:t>
            </a:r>
            <a:r>
              <a:rPr lang="en-US" dirty="0" smtClean="0"/>
              <a:t>. 	collect and analyze data to identify solutions and/or make informed decisions.</a:t>
            </a:r>
          </a:p>
          <a:p>
            <a:pPr marL="460375" indent="-460375"/>
            <a:r>
              <a:rPr lang="en-US" dirty="0" err="1" smtClean="0"/>
              <a:t>d</a:t>
            </a:r>
            <a:r>
              <a:rPr lang="en-US" dirty="0" smtClean="0"/>
              <a:t>. 	use multiple processes and diverse perspectives to explore alternative solutions.</a:t>
            </a:r>
            <a:endParaRPr lang="en-US" dirty="0"/>
          </a:p>
        </p:txBody>
      </p:sp>
      <p:sp>
        <p:nvSpPr>
          <p:cNvPr id="5" name="Right Arrow 4"/>
          <p:cNvSpPr/>
          <p:nvPr/>
        </p:nvSpPr>
        <p:spPr>
          <a:xfrm>
            <a:off x="7495060" y="5873475"/>
            <a:ext cx="1648940" cy="984525"/>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2" action="ppaction://hlinksldjump"/>
              </a:rPr>
              <a:t>ISTE-Student Standards</a:t>
            </a:r>
            <a:endParaRPr lang="en-US" sz="1200" dirty="0"/>
          </a:p>
        </p:txBody>
      </p:sp>
      <p:sp>
        <p:nvSpPr>
          <p:cNvPr id="6" name="TextBox 5"/>
          <p:cNvSpPr txBox="1"/>
          <p:nvPr/>
        </p:nvSpPr>
        <p:spPr>
          <a:xfrm>
            <a:off x="457201" y="5654097"/>
            <a:ext cx="1244296" cy="369332"/>
          </a:xfrm>
          <a:prstGeom prst="rect">
            <a:avLst/>
          </a:prstGeom>
          <a:noFill/>
        </p:spPr>
        <p:txBody>
          <a:bodyPr wrap="square" rtlCol="0">
            <a:spAutoFit/>
          </a:bodyPr>
          <a:lstStyle/>
          <a:p>
            <a:r>
              <a:rPr lang="en-US" b="1" dirty="0" smtClean="0"/>
              <a:t>Example:</a:t>
            </a:r>
            <a:r>
              <a:rPr lang="en-US" b="1" dirty="0" smtClean="0"/>
              <a:t> </a:t>
            </a:r>
            <a:endParaRPr lang="en-US" b="1" dirty="0"/>
          </a:p>
        </p:txBody>
      </p:sp>
      <p:sp>
        <p:nvSpPr>
          <p:cNvPr id="7" name="TextBox 6"/>
          <p:cNvSpPr txBox="1"/>
          <p:nvPr/>
        </p:nvSpPr>
        <p:spPr>
          <a:xfrm>
            <a:off x="1479562" y="5654097"/>
            <a:ext cx="6015498" cy="1077218"/>
          </a:xfrm>
          <a:prstGeom prst="rect">
            <a:avLst/>
          </a:prstGeom>
          <a:noFill/>
        </p:spPr>
        <p:txBody>
          <a:bodyPr wrap="square" rtlCol="0">
            <a:spAutoFit/>
          </a:bodyPr>
          <a:lstStyle/>
          <a:p>
            <a:r>
              <a:rPr lang="en-US" sz="1600" dirty="0" smtClean="0"/>
              <a:t>The biome </a:t>
            </a:r>
            <a:r>
              <a:rPr lang="en-US" sz="1600" dirty="0" err="1" smtClean="0"/>
              <a:t>webquest</a:t>
            </a:r>
            <a:r>
              <a:rPr lang="en-US" sz="1600" dirty="0" smtClean="0"/>
              <a:t> activity involves students critically thinking, researching, problem solving and decision making. Plus they get to work with other students which may help them more effectively do all these things and to develop a well done final project.</a:t>
            </a:r>
            <a:endParaRPr lang="en-US" sz="1600" dirty="0"/>
          </a:p>
        </p:txBody>
      </p:sp>
    </p:spTree>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Book Antiqua"/>
                <a:cs typeface="Book Antiqua"/>
              </a:rPr>
              <a:t>Digital Citizenship</a:t>
            </a:r>
            <a:endParaRPr lang="en-US" dirty="0">
              <a:latin typeface="Book Antiqua"/>
              <a:cs typeface="Book Antiqua"/>
            </a:endParaRPr>
          </a:p>
        </p:txBody>
      </p:sp>
      <p:sp>
        <p:nvSpPr>
          <p:cNvPr id="4" name="Rectangle 3"/>
          <p:cNvSpPr/>
          <p:nvPr/>
        </p:nvSpPr>
        <p:spPr>
          <a:xfrm>
            <a:off x="895047" y="1720840"/>
            <a:ext cx="7379776" cy="2585323"/>
          </a:xfrm>
          <a:prstGeom prst="rect">
            <a:avLst/>
          </a:prstGeom>
        </p:spPr>
        <p:txBody>
          <a:bodyPr wrap="square">
            <a:spAutoFit/>
          </a:bodyPr>
          <a:lstStyle/>
          <a:p>
            <a:pPr marL="460375" indent="-460375"/>
            <a:r>
              <a:rPr lang="en-US" dirty="0" smtClean="0"/>
              <a:t>Students understand human, cultural, and societal issues related to technology and practice legal and ethical behavior. </a:t>
            </a:r>
          </a:p>
          <a:p>
            <a:pPr marL="460375" indent="-460375"/>
            <a:r>
              <a:rPr lang="en-US" dirty="0" smtClean="0"/>
              <a:t>Students:</a:t>
            </a:r>
          </a:p>
          <a:p>
            <a:pPr marL="460375" indent="-460375"/>
            <a:r>
              <a:rPr lang="en-US" dirty="0" smtClean="0"/>
              <a:t> a. 	advocate and practice safe, legal, and responsible use of information and technology.</a:t>
            </a:r>
          </a:p>
          <a:p>
            <a:pPr marL="460375" indent="-460375"/>
            <a:r>
              <a:rPr lang="en-US" dirty="0" err="1" smtClean="0"/>
              <a:t>b</a:t>
            </a:r>
            <a:r>
              <a:rPr lang="en-US" dirty="0" smtClean="0"/>
              <a:t>. 	exhibit a positive attitude toward using technology that supports collaboration, learning, and productivity.</a:t>
            </a:r>
          </a:p>
          <a:p>
            <a:pPr marL="460375" indent="-460375"/>
            <a:r>
              <a:rPr lang="en-US" dirty="0" err="1" smtClean="0"/>
              <a:t>c</a:t>
            </a:r>
            <a:r>
              <a:rPr lang="en-US" dirty="0" smtClean="0"/>
              <a:t>. 	demonstrate personal responsibility for lifelong learning.</a:t>
            </a:r>
          </a:p>
          <a:p>
            <a:pPr marL="460375" indent="-460375"/>
            <a:r>
              <a:rPr lang="en-US" dirty="0" err="1" smtClean="0"/>
              <a:t>d</a:t>
            </a:r>
            <a:r>
              <a:rPr lang="en-US" dirty="0" smtClean="0"/>
              <a:t>. 	exhibit leadership for digital citizenship.</a:t>
            </a:r>
            <a:endParaRPr lang="en-US" dirty="0"/>
          </a:p>
        </p:txBody>
      </p:sp>
      <p:sp>
        <p:nvSpPr>
          <p:cNvPr id="5" name="Right Arrow 4"/>
          <p:cNvSpPr/>
          <p:nvPr/>
        </p:nvSpPr>
        <p:spPr>
          <a:xfrm>
            <a:off x="7495060" y="5873475"/>
            <a:ext cx="1648940" cy="984525"/>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2" action="ppaction://hlinksldjump"/>
              </a:rPr>
              <a:t>ISTE-Student Standards</a:t>
            </a:r>
            <a:endParaRPr lang="en-US" sz="1200" dirty="0"/>
          </a:p>
        </p:txBody>
      </p:sp>
      <p:sp>
        <p:nvSpPr>
          <p:cNvPr id="6" name="TextBox 5"/>
          <p:cNvSpPr txBox="1"/>
          <p:nvPr/>
        </p:nvSpPr>
        <p:spPr>
          <a:xfrm>
            <a:off x="181429" y="5504143"/>
            <a:ext cx="1125517" cy="369332"/>
          </a:xfrm>
          <a:prstGeom prst="rect">
            <a:avLst/>
          </a:prstGeom>
          <a:noFill/>
        </p:spPr>
        <p:txBody>
          <a:bodyPr wrap="square" rtlCol="0">
            <a:spAutoFit/>
          </a:bodyPr>
          <a:lstStyle/>
          <a:p>
            <a:r>
              <a:rPr lang="en-US" b="1" dirty="0" smtClean="0"/>
              <a:t>Example</a:t>
            </a:r>
            <a:r>
              <a:rPr lang="en-US" b="1" dirty="0" smtClean="0"/>
              <a:t>:</a:t>
            </a:r>
            <a:endParaRPr lang="en-US" b="1" dirty="0"/>
          </a:p>
        </p:txBody>
      </p:sp>
      <p:sp>
        <p:nvSpPr>
          <p:cNvPr id="7" name="TextBox 6"/>
          <p:cNvSpPr txBox="1"/>
          <p:nvPr/>
        </p:nvSpPr>
        <p:spPr>
          <a:xfrm>
            <a:off x="1122001" y="5504143"/>
            <a:ext cx="6373059" cy="1077218"/>
          </a:xfrm>
          <a:prstGeom prst="rect">
            <a:avLst/>
          </a:prstGeom>
          <a:noFill/>
        </p:spPr>
        <p:txBody>
          <a:bodyPr wrap="square" rtlCol="0">
            <a:spAutoFit/>
          </a:bodyPr>
          <a:lstStyle/>
          <a:p>
            <a:r>
              <a:rPr lang="en-US" sz="1600" dirty="0" smtClean="0"/>
              <a:t>Students and teachers alike must properly cite their sources with all projects. Having students do projects like the </a:t>
            </a:r>
            <a:r>
              <a:rPr lang="en-US" sz="1600" dirty="0" err="1" smtClean="0"/>
              <a:t>webquest</a:t>
            </a:r>
            <a:r>
              <a:rPr lang="en-US" sz="1600" dirty="0" smtClean="0"/>
              <a:t> gives them the opportunity to develop a positive outlook on technology and the proper ways to utilize it. </a:t>
            </a:r>
            <a:endParaRPr lang="en-US" sz="1600" dirty="0"/>
          </a:p>
        </p:txBody>
      </p:sp>
    </p:spTree>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Book Antiqua"/>
                <a:cs typeface="Book Antiqua"/>
              </a:rPr>
              <a:t>Technology Operations and Concepts</a:t>
            </a:r>
            <a:endParaRPr lang="en-US" dirty="0">
              <a:latin typeface="Book Antiqua"/>
              <a:cs typeface="Book Antiqua"/>
            </a:endParaRPr>
          </a:p>
        </p:txBody>
      </p:sp>
      <p:sp>
        <p:nvSpPr>
          <p:cNvPr id="4" name="Rectangle 3"/>
          <p:cNvSpPr/>
          <p:nvPr/>
        </p:nvSpPr>
        <p:spPr>
          <a:xfrm>
            <a:off x="1003905" y="1814286"/>
            <a:ext cx="6978952" cy="2246769"/>
          </a:xfrm>
          <a:prstGeom prst="rect">
            <a:avLst/>
          </a:prstGeom>
        </p:spPr>
        <p:txBody>
          <a:bodyPr wrap="square">
            <a:spAutoFit/>
          </a:bodyPr>
          <a:lstStyle/>
          <a:p>
            <a:pPr marL="460375" indent="-460375"/>
            <a:r>
              <a:rPr lang="en-US" sz="2000" dirty="0" smtClean="0"/>
              <a:t>Students demonstrate a sound understanding of technology concepts, systems, and operations. </a:t>
            </a:r>
          </a:p>
          <a:p>
            <a:pPr marL="460375" indent="-460375"/>
            <a:r>
              <a:rPr lang="en-US" sz="2000" dirty="0" smtClean="0"/>
              <a:t>Students:</a:t>
            </a:r>
          </a:p>
          <a:p>
            <a:pPr marL="460375" indent="-460375"/>
            <a:r>
              <a:rPr lang="en-US" sz="2000" dirty="0" smtClean="0"/>
              <a:t>a. 	understand and use technology systems.</a:t>
            </a:r>
          </a:p>
          <a:p>
            <a:pPr marL="460375" indent="-460375"/>
            <a:r>
              <a:rPr lang="en-US" sz="2000" dirty="0" err="1" smtClean="0"/>
              <a:t>b</a:t>
            </a:r>
            <a:r>
              <a:rPr lang="en-US" sz="2000" dirty="0" smtClean="0"/>
              <a:t>. 	select and use applications effectively and productively.</a:t>
            </a:r>
          </a:p>
          <a:p>
            <a:pPr marL="460375" indent="-460375"/>
            <a:r>
              <a:rPr lang="en-US" sz="2000" dirty="0" err="1" smtClean="0"/>
              <a:t>c</a:t>
            </a:r>
            <a:r>
              <a:rPr lang="en-US" sz="2000" dirty="0" smtClean="0"/>
              <a:t>. 	troubleshoot systems and applications.</a:t>
            </a:r>
          </a:p>
          <a:p>
            <a:pPr marL="460375" indent="-460375"/>
            <a:r>
              <a:rPr lang="en-US" sz="2000" dirty="0" err="1" smtClean="0"/>
              <a:t>d</a:t>
            </a:r>
            <a:r>
              <a:rPr lang="en-US" sz="2000" dirty="0" smtClean="0"/>
              <a:t>. 	transfer current knowledge to learning of new technologies.</a:t>
            </a:r>
            <a:endParaRPr lang="en-US" sz="2000" dirty="0"/>
          </a:p>
        </p:txBody>
      </p:sp>
      <p:sp>
        <p:nvSpPr>
          <p:cNvPr id="5" name="Right Arrow 4"/>
          <p:cNvSpPr/>
          <p:nvPr/>
        </p:nvSpPr>
        <p:spPr>
          <a:xfrm>
            <a:off x="7495060" y="5873475"/>
            <a:ext cx="1648940" cy="984525"/>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2" action="ppaction://hlinksldjump"/>
              </a:rPr>
              <a:t>ISTE-Student Standards</a:t>
            </a:r>
            <a:endParaRPr lang="en-US" sz="1200" dirty="0"/>
          </a:p>
        </p:txBody>
      </p:sp>
      <p:sp>
        <p:nvSpPr>
          <p:cNvPr id="6" name="TextBox 5"/>
          <p:cNvSpPr txBox="1"/>
          <p:nvPr/>
        </p:nvSpPr>
        <p:spPr>
          <a:xfrm>
            <a:off x="457200" y="5504143"/>
            <a:ext cx="1096340" cy="369332"/>
          </a:xfrm>
          <a:prstGeom prst="rect">
            <a:avLst/>
          </a:prstGeom>
          <a:noFill/>
        </p:spPr>
        <p:txBody>
          <a:bodyPr wrap="square" rtlCol="0">
            <a:spAutoFit/>
          </a:bodyPr>
          <a:lstStyle/>
          <a:p>
            <a:r>
              <a:rPr lang="en-US" b="1" dirty="0" smtClean="0"/>
              <a:t>Example</a:t>
            </a:r>
            <a:r>
              <a:rPr lang="en-US" b="1" dirty="0" smtClean="0"/>
              <a:t>:</a:t>
            </a:r>
            <a:endParaRPr lang="en-US" b="1" dirty="0"/>
          </a:p>
        </p:txBody>
      </p:sp>
      <p:sp>
        <p:nvSpPr>
          <p:cNvPr id="7" name="TextBox 6"/>
          <p:cNvSpPr txBox="1"/>
          <p:nvPr/>
        </p:nvSpPr>
        <p:spPr>
          <a:xfrm>
            <a:off x="1380924" y="5504143"/>
            <a:ext cx="5839068" cy="1107996"/>
          </a:xfrm>
          <a:prstGeom prst="rect">
            <a:avLst/>
          </a:prstGeom>
          <a:noFill/>
        </p:spPr>
        <p:txBody>
          <a:bodyPr wrap="square" rtlCol="0">
            <a:spAutoFit/>
          </a:bodyPr>
          <a:lstStyle/>
          <a:p>
            <a:r>
              <a:rPr lang="en-US" sz="1600" dirty="0" smtClean="0"/>
              <a:t>Giving students the opportunity to use programs like Microsoft Word, PowerPoint, Inspiration, Google Tools, Photoshop, </a:t>
            </a:r>
            <a:r>
              <a:rPr lang="en-US" sz="1600" dirty="0" err="1" smtClean="0"/>
              <a:t>PhotoStory</a:t>
            </a:r>
            <a:r>
              <a:rPr lang="en-US" sz="1600" dirty="0" smtClean="0"/>
              <a:t> and Audacity will not only aid in learning but also they will be better equipped to learn new programs and software in the future. </a:t>
            </a:r>
            <a:endParaRPr lang="en-US" sz="1600" dirty="0"/>
          </a:p>
        </p:txBody>
      </p:sp>
    </p:spTree>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Book Antiqua"/>
                <a:cs typeface="Book Antiqua"/>
              </a:rPr>
              <a:t>Life and Career Skills</a:t>
            </a:r>
            <a:endParaRPr lang="en-US" b="1" dirty="0">
              <a:latin typeface="Book Antiqua"/>
              <a:cs typeface="Book Antiqua"/>
            </a:endParaRPr>
          </a:p>
        </p:txBody>
      </p:sp>
      <p:sp>
        <p:nvSpPr>
          <p:cNvPr id="5" name="Right Arrow 4"/>
          <p:cNvSpPr/>
          <p:nvPr/>
        </p:nvSpPr>
        <p:spPr>
          <a:xfrm>
            <a:off x="7495060" y="5767325"/>
            <a:ext cx="1648940" cy="984525"/>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2" action="ppaction://hlinksldjump"/>
              </a:rPr>
              <a:t>21</a:t>
            </a:r>
            <a:r>
              <a:rPr lang="en-US" sz="1200" baseline="30000" dirty="0" smtClean="0">
                <a:hlinkClick r:id="rId2" action="ppaction://hlinksldjump"/>
              </a:rPr>
              <a:t>st</a:t>
            </a:r>
            <a:r>
              <a:rPr lang="en-US" sz="1200" dirty="0" smtClean="0">
                <a:hlinkClick r:id="rId2" action="ppaction://hlinksldjump"/>
              </a:rPr>
              <a:t> Century Framework</a:t>
            </a:r>
            <a:endParaRPr lang="en-US" sz="1200" dirty="0"/>
          </a:p>
        </p:txBody>
      </p:sp>
      <p:sp>
        <p:nvSpPr>
          <p:cNvPr id="10" name="TextBox 9"/>
          <p:cNvSpPr txBox="1"/>
          <p:nvPr/>
        </p:nvSpPr>
        <p:spPr>
          <a:xfrm>
            <a:off x="457200" y="6027003"/>
            <a:ext cx="1194977" cy="369332"/>
          </a:xfrm>
          <a:prstGeom prst="rect">
            <a:avLst/>
          </a:prstGeom>
          <a:noFill/>
        </p:spPr>
        <p:txBody>
          <a:bodyPr wrap="square" rtlCol="0">
            <a:spAutoFit/>
          </a:bodyPr>
          <a:lstStyle/>
          <a:p>
            <a:r>
              <a:rPr lang="en-US" b="1" dirty="0" smtClean="0"/>
              <a:t>Example</a:t>
            </a:r>
            <a:r>
              <a:rPr lang="en-US" b="1" dirty="0" smtClean="0"/>
              <a:t>:</a:t>
            </a:r>
            <a:endParaRPr lang="en-US" b="1" dirty="0"/>
          </a:p>
        </p:txBody>
      </p:sp>
      <p:sp>
        <p:nvSpPr>
          <p:cNvPr id="8" name="TextBox 7"/>
          <p:cNvSpPr txBox="1"/>
          <p:nvPr/>
        </p:nvSpPr>
        <p:spPr>
          <a:xfrm>
            <a:off x="1408545" y="2043545"/>
            <a:ext cx="1662546" cy="369332"/>
          </a:xfrm>
          <a:prstGeom prst="rect">
            <a:avLst/>
          </a:prstGeom>
          <a:noFill/>
        </p:spPr>
        <p:txBody>
          <a:bodyPr wrap="square" rtlCol="0">
            <a:spAutoFit/>
          </a:bodyPr>
          <a:lstStyle/>
          <a:p>
            <a:endParaRPr lang="en-US" dirty="0"/>
          </a:p>
        </p:txBody>
      </p:sp>
      <p:sp>
        <p:nvSpPr>
          <p:cNvPr id="11" name="TextBox 10"/>
          <p:cNvSpPr txBox="1"/>
          <p:nvPr/>
        </p:nvSpPr>
        <p:spPr>
          <a:xfrm>
            <a:off x="457200" y="1257113"/>
            <a:ext cx="8432800" cy="5324536"/>
          </a:xfrm>
          <a:prstGeom prst="rect">
            <a:avLst/>
          </a:prstGeom>
          <a:noFill/>
        </p:spPr>
        <p:txBody>
          <a:bodyPr wrap="square" rtlCol="0">
            <a:spAutoFit/>
          </a:bodyPr>
          <a:lstStyle/>
          <a:p>
            <a:pPr marL="342900" indent="-342900">
              <a:buFont typeface="Arial"/>
              <a:buChar char="•"/>
            </a:pPr>
            <a:r>
              <a:rPr lang="en-US" sz="1600" dirty="0" smtClean="0"/>
              <a:t>Global Awareness</a:t>
            </a:r>
          </a:p>
          <a:p>
            <a:pPr marL="800100" lvl="1" indent="-342900">
              <a:buFont typeface="Arial"/>
              <a:buChar char="•"/>
            </a:pPr>
            <a:r>
              <a:rPr lang="en-US" sz="1600" dirty="0" smtClean="0"/>
              <a:t>Use 21</a:t>
            </a:r>
            <a:r>
              <a:rPr lang="en-US" sz="1600" baseline="30000" dirty="0" smtClean="0"/>
              <a:t>st</a:t>
            </a:r>
            <a:r>
              <a:rPr lang="en-US" sz="1600" dirty="0" smtClean="0"/>
              <a:t> century skills to understand and address global issues</a:t>
            </a:r>
          </a:p>
          <a:p>
            <a:pPr marL="800100" lvl="1" indent="-342900">
              <a:buFont typeface="Arial"/>
              <a:buChar char="•"/>
            </a:pPr>
            <a:r>
              <a:rPr lang="en-US" sz="1600" dirty="0" smtClean="0"/>
              <a:t>Learn from and work collaboratively with individual representing diverse cultures, religions and lifestyles in a spirit of mutual respect and open dialogue in personal, work and community contexts</a:t>
            </a:r>
          </a:p>
          <a:p>
            <a:pPr marL="800100" lvl="1" indent="-342900">
              <a:buFont typeface="Arial"/>
              <a:buChar char="•"/>
            </a:pPr>
            <a:r>
              <a:rPr lang="en-US" sz="1600" dirty="0" smtClean="0"/>
              <a:t>Promote the study of non-English language as a tool for understanding other nations and cultures</a:t>
            </a:r>
          </a:p>
          <a:p>
            <a:pPr marL="342900" indent="-342900">
              <a:buFont typeface="Arial"/>
              <a:buChar char="•"/>
            </a:pPr>
            <a:r>
              <a:rPr lang="en-US" sz="1600" dirty="0" smtClean="0"/>
              <a:t>Financial, economic and business literacy</a:t>
            </a:r>
          </a:p>
          <a:p>
            <a:pPr marL="800100" lvl="1" indent="-342900">
              <a:buFont typeface="Arial"/>
              <a:buChar char="•"/>
            </a:pPr>
            <a:r>
              <a:rPr lang="en-US" sz="1600" dirty="0" smtClean="0"/>
              <a:t>Know how to make appropriate personal economic choices</a:t>
            </a:r>
          </a:p>
          <a:p>
            <a:pPr marL="800100" lvl="1" indent="-342900">
              <a:buFont typeface="Arial"/>
              <a:buChar char="•"/>
            </a:pPr>
            <a:r>
              <a:rPr lang="en-US" sz="1600" dirty="0" smtClean="0"/>
              <a:t>Understand the role of the economy and the role of business in the economy</a:t>
            </a:r>
          </a:p>
          <a:p>
            <a:pPr marL="800100" lvl="1" indent="-342900">
              <a:buFont typeface="Arial"/>
              <a:buChar char="•"/>
            </a:pPr>
            <a:r>
              <a:rPr lang="en-US" sz="1600" dirty="0" smtClean="0"/>
              <a:t>Apply appropriate 21</a:t>
            </a:r>
            <a:r>
              <a:rPr lang="en-US" sz="1600" baseline="30000" dirty="0" smtClean="0"/>
              <a:t>st</a:t>
            </a:r>
            <a:r>
              <a:rPr lang="en-US" sz="1600" dirty="0" smtClean="0"/>
              <a:t> century skills to function as a productive contributor within an organizational setting</a:t>
            </a:r>
          </a:p>
          <a:p>
            <a:pPr marL="800100" lvl="1" indent="-342900">
              <a:buFont typeface="Arial"/>
              <a:buChar char="•"/>
            </a:pPr>
            <a:r>
              <a:rPr lang="en-US" sz="1600" dirty="0" smtClean="0"/>
              <a:t>Integrate oneself within and adapt continually to our nation’s evolving economic and business environment</a:t>
            </a:r>
          </a:p>
          <a:p>
            <a:pPr marL="342900" indent="-342900">
              <a:buFont typeface="Arial"/>
              <a:buChar char="•"/>
            </a:pPr>
            <a:r>
              <a:rPr lang="en-US" sz="1600" dirty="0" smtClean="0"/>
              <a:t>Civic literacy</a:t>
            </a:r>
          </a:p>
          <a:p>
            <a:pPr marL="800100" lvl="1" indent="-342900">
              <a:buFont typeface="Arial"/>
              <a:buChar char="•"/>
            </a:pPr>
            <a:r>
              <a:rPr lang="en-US" sz="1600" dirty="0" smtClean="0"/>
              <a:t>Be an informed citizen to participate effectively in government</a:t>
            </a:r>
          </a:p>
          <a:p>
            <a:pPr marL="800100" lvl="1" indent="-342900">
              <a:buFont typeface="Arial"/>
              <a:buChar char="•"/>
            </a:pPr>
            <a:r>
              <a:rPr lang="en-US" sz="1600" dirty="0" smtClean="0"/>
              <a:t>Exercise the rights and obligations of citizenship at local, state, national and global levels</a:t>
            </a:r>
          </a:p>
          <a:p>
            <a:pPr marL="800100" lvl="1" indent="-342900">
              <a:buFont typeface="Arial"/>
              <a:buChar char="•"/>
            </a:pPr>
            <a:r>
              <a:rPr lang="en-US" sz="1600" dirty="0" smtClean="0"/>
              <a:t>Understand the local and global implication of civic decisions</a:t>
            </a:r>
          </a:p>
          <a:p>
            <a:pPr marL="800100" lvl="1" indent="-342900">
              <a:buFont typeface="Arial"/>
              <a:buChar char="•"/>
            </a:pPr>
            <a:r>
              <a:rPr lang="en-US" sz="1600" dirty="0" smtClean="0"/>
              <a:t>Apply 21</a:t>
            </a:r>
            <a:r>
              <a:rPr lang="en-US" sz="1600" baseline="30000" dirty="0" smtClean="0"/>
              <a:t>st</a:t>
            </a:r>
            <a:r>
              <a:rPr lang="en-US" sz="1600" dirty="0" smtClean="0"/>
              <a:t> century skills to make intelligent choices as a citizen</a:t>
            </a:r>
          </a:p>
          <a:p>
            <a:pPr marL="800100" lvl="1" indent="-342900">
              <a:buFont typeface="Arial"/>
              <a:buChar char="•"/>
            </a:pPr>
            <a:endParaRPr lang="en-US" dirty="0" smtClean="0"/>
          </a:p>
          <a:p>
            <a:pPr marL="800100" lvl="1" indent="-342900">
              <a:buFont typeface="Arial"/>
              <a:buChar char="•"/>
            </a:pPr>
            <a:endParaRPr lang="en-US" dirty="0" smtClean="0"/>
          </a:p>
        </p:txBody>
      </p:sp>
      <p:sp>
        <p:nvSpPr>
          <p:cNvPr id="7" name="TextBox 6"/>
          <p:cNvSpPr txBox="1"/>
          <p:nvPr/>
        </p:nvSpPr>
        <p:spPr>
          <a:xfrm>
            <a:off x="1408545" y="6027003"/>
            <a:ext cx="5233250" cy="830997"/>
          </a:xfrm>
          <a:prstGeom prst="rect">
            <a:avLst/>
          </a:prstGeom>
          <a:noFill/>
        </p:spPr>
        <p:txBody>
          <a:bodyPr wrap="square" rtlCol="0">
            <a:spAutoFit/>
          </a:bodyPr>
          <a:lstStyle/>
          <a:p>
            <a:r>
              <a:rPr lang="en-US" sz="1600" dirty="0" smtClean="0"/>
              <a:t>The biome </a:t>
            </a:r>
            <a:r>
              <a:rPr lang="en-US" sz="1600" dirty="0" err="1" smtClean="0"/>
              <a:t>webquest</a:t>
            </a:r>
            <a:r>
              <a:rPr lang="en-US" sz="1600" dirty="0" smtClean="0"/>
              <a:t> had students discover environmental issues around the world and what they can do to be an active citizen. </a:t>
            </a:r>
            <a:endParaRPr lang="en-US" sz="1600" dirty="0"/>
          </a:p>
        </p:txBody>
      </p:sp>
    </p:spTree>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03666" y="789967"/>
            <a:ext cx="8229600" cy="1143000"/>
          </a:xfrm>
        </p:spPr>
        <p:txBody>
          <a:bodyPr>
            <a:normAutofit fontScale="90000"/>
          </a:bodyPr>
          <a:lstStyle/>
          <a:p>
            <a:r>
              <a:rPr lang="en-US" b="1" dirty="0" smtClean="0">
                <a:solidFill>
                  <a:schemeClr val="tx2">
                    <a:lumMod val="75000"/>
                  </a:schemeClr>
                </a:solidFill>
                <a:latin typeface="Book Antiqua"/>
                <a:cs typeface="Book Antiqua"/>
              </a:rPr>
              <a:t>ISTE-NETS Teacher Standards</a:t>
            </a:r>
            <a:r>
              <a:rPr lang="en-US" dirty="0" smtClean="0">
                <a:solidFill>
                  <a:schemeClr val="tx2">
                    <a:lumMod val="75000"/>
                  </a:schemeClr>
                </a:solidFill>
              </a:rPr>
              <a:t/>
            </a:r>
            <a:br>
              <a:rPr lang="en-US" dirty="0" smtClean="0">
                <a:solidFill>
                  <a:schemeClr val="tx2">
                    <a:lumMod val="75000"/>
                  </a:schemeClr>
                </a:solidFill>
              </a:rPr>
            </a:br>
            <a:endParaRPr lang="en-US" dirty="0"/>
          </a:p>
        </p:txBody>
      </p:sp>
      <p:pic>
        <p:nvPicPr>
          <p:cNvPr id="4" name="Picture 3"/>
          <p:cNvPicPr>
            <a:picLocks noChangeAspect="1"/>
          </p:cNvPicPr>
          <p:nvPr/>
        </p:nvPicPr>
        <p:blipFill>
          <a:blip r:embed="rId3"/>
          <a:stretch>
            <a:fillRect/>
          </a:stretch>
        </p:blipFill>
        <p:spPr>
          <a:xfrm>
            <a:off x="1082226" y="1471508"/>
            <a:ext cx="6228328" cy="4377130"/>
          </a:xfrm>
          <a:prstGeom prst="rect">
            <a:avLst/>
          </a:prstGeom>
        </p:spPr>
      </p:pic>
      <p:sp>
        <p:nvSpPr>
          <p:cNvPr id="5" name="Rectangle 4"/>
          <p:cNvSpPr/>
          <p:nvPr/>
        </p:nvSpPr>
        <p:spPr>
          <a:xfrm>
            <a:off x="0" y="274638"/>
            <a:ext cx="1920569" cy="861774"/>
          </a:xfrm>
          <a:prstGeom prst="rect">
            <a:avLst/>
          </a:prstGeom>
        </p:spPr>
        <p:txBody>
          <a:bodyPr wrap="square">
            <a:spAutoFit/>
          </a:bodyPr>
          <a:lstStyle/>
          <a:p>
            <a:r>
              <a:rPr lang="en-US" sz="800" dirty="0" smtClean="0">
                <a:hlinkClick r:id="rId4"/>
              </a:rPr>
              <a:t>http://www.iste.org/content/navigationmenu/nets/forteachers/2008standards/nets_for_teachers_2008.htm</a:t>
            </a:r>
            <a:endParaRPr lang="en-US" sz="800" dirty="0" smtClean="0"/>
          </a:p>
          <a:p>
            <a:endParaRPr lang="en-US" dirty="0"/>
          </a:p>
        </p:txBody>
      </p:sp>
      <p:sp>
        <p:nvSpPr>
          <p:cNvPr id="6" name="Left Arrow 5"/>
          <p:cNvSpPr/>
          <p:nvPr/>
        </p:nvSpPr>
        <p:spPr>
          <a:xfrm>
            <a:off x="343724" y="5767325"/>
            <a:ext cx="1477003" cy="984525"/>
          </a:xfrm>
          <a:prstGeom prst="lef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5" action="ppaction://hlinksldjump"/>
              </a:rPr>
              <a:t>Start</a:t>
            </a:r>
            <a:endParaRPr lang="en-US" sz="1200" dirty="0"/>
          </a:p>
        </p:txBody>
      </p:sp>
      <p:sp>
        <p:nvSpPr>
          <p:cNvPr id="7" name="Right Arrow 6"/>
          <p:cNvSpPr/>
          <p:nvPr/>
        </p:nvSpPr>
        <p:spPr>
          <a:xfrm>
            <a:off x="1956479" y="5767325"/>
            <a:ext cx="1648940" cy="984525"/>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6" action="ppaction://hlinksldjump"/>
              </a:rPr>
              <a:t>ISTE-Student Standards</a:t>
            </a:r>
            <a:endParaRPr lang="en-US" sz="1200" dirty="0"/>
          </a:p>
        </p:txBody>
      </p:sp>
      <p:sp>
        <p:nvSpPr>
          <p:cNvPr id="13" name="Right Arrow 12"/>
          <p:cNvSpPr/>
          <p:nvPr/>
        </p:nvSpPr>
        <p:spPr>
          <a:xfrm>
            <a:off x="3741171" y="5767325"/>
            <a:ext cx="1648940" cy="984525"/>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7" action="ppaction://hlinksldjump"/>
              </a:rPr>
              <a:t>ISTE-Teacher Standards</a:t>
            </a:r>
            <a:endParaRPr lang="en-US" sz="1200" dirty="0"/>
          </a:p>
        </p:txBody>
      </p:sp>
      <p:sp>
        <p:nvSpPr>
          <p:cNvPr id="14" name="Right Arrow 13"/>
          <p:cNvSpPr/>
          <p:nvPr/>
        </p:nvSpPr>
        <p:spPr>
          <a:xfrm>
            <a:off x="5525863" y="5767325"/>
            <a:ext cx="1648940" cy="984525"/>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8" action="ppaction://hlinksldjump"/>
              </a:rPr>
              <a:t>10 WI Teacher Standards</a:t>
            </a:r>
            <a:endParaRPr lang="en-US" sz="1200" dirty="0"/>
          </a:p>
        </p:txBody>
      </p:sp>
      <p:sp>
        <p:nvSpPr>
          <p:cNvPr id="15" name="Right Arrow 14"/>
          <p:cNvSpPr/>
          <p:nvPr/>
        </p:nvSpPr>
        <p:spPr>
          <a:xfrm>
            <a:off x="7310554" y="5767325"/>
            <a:ext cx="1648940" cy="984525"/>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9" action="ppaction://hlinksldjump"/>
              </a:rPr>
              <a:t>21</a:t>
            </a:r>
            <a:r>
              <a:rPr lang="en-US" sz="1200" baseline="30000" dirty="0" smtClean="0">
                <a:hlinkClick r:id="rId9" action="ppaction://hlinksldjump"/>
              </a:rPr>
              <a:t>st</a:t>
            </a:r>
            <a:r>
              <a:rPr lang="en-US" sz="1200" dirty="0" smtClean="0">
                <a:hlinkClick r:id="rId9" action="ppaction://hlinksldjump"/>
              </a:rPr>
              <a:t> Century Framework</a:t>
            </a:r>
            <a:endParaRPr lang="en-US" sz="1200" dirty="0"/>
          </a:p>
        </p:txBody>
      </p:sp>
      <p:sp>
        <p:nvSpPr>
          <p:cNvPr id="11" name="Oval 10">
            <a:hlinkClick r:id="rId10" action="ppaction://hlinksldjump"/>
          </p:cNvPr>
          <p:cNvSpPr/>
          <p:nvPr/>
        </p:nvSpPr>
        <p:spPr>
          <a:xfrm>
            <a:off x="2459183" y="1471508"/>
            <a:ext cx="1651000" cy="1299401"/>
          </a:xfrm>
          <a:prstGeom prst="ellipse">
            <a:avLst/>
          </a:prstGeom>
          <a:solidFill>
            <a:schemeClr val="accent4">
              <a:lumMod val="60000"/>
              <a:lumOff val="40000"/>
              <a:alpha val="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a:hlinkClick r:id="rId11" action="ppaction://hlinksldjump"/>
          </p:cNvPr>
          <p:cNvSpPr/>
          <p:nvPr/>
        </p:nvSpPr>
        <p:spPr>
          <a:xfrm>
            <a:off x="4278399" y="1738387"/>
            <a:ext cx="1874112" cy="1294544"/>
          </a:xfrm>
          <a:prstGeom prst="ellipse">
            <a:avLst/>
          </a:prstGeom>
          <a:solidFill>
            <a:schemeClr val="accent2">
              <a:lumMod val="75000"/>
              <a:alpha val="0"/>
            </a:schemeClr>
          </a:solidFill>
          <a:ln>
            <a:solidFill>
              <a:schemeClr val="accent1">
                <a:shade val="95000"/>
                <a:satMod val="105000"/>
                <a:alpha val="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a:hlinkClick r:id="rId11" action="ppaction://hlinksldjump"/>
          </p:cNvPr>
          <p:cNvSpPr/>
          <p:nvPr/>
        </p:nvSpPr>
        <p:spPr>
          <a:xfrm>
            <a:off x="5696313" y="3032931"/>
            <a:ext cx="1478490" cy="1356189"/>
          </a:xfrm>
          <a:prstGeom prst="ellipse">
            <a:avLst/>
          </a:prstGeom>
          <a:solidFill>
            <a:schemeClr val="accent2">
              <a:lumMod val="75000"/>
              <a:alpha val="0"/>
            </a:schemeClr>
          </a:solidFill>
          <a:ln>
            <a:solidFill>
              <a:schemeClr val="accent1">
                <a:shade val="95000"/>
                <a:satMod val="105000"/>
                <a:alpha val="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a:hlinkClick r:id="rId12" action="ppaction://hlinksldjump"/>
          </p:cNvPr>
          <p:cNvSpPr/>
          <p:nvPr/>
        </p:nvSpPr>
        <p:spPr>
          <a:xfrm>
            <a:off x="4278399" y="4389120"/>
            <a:ext cx="1664507" cy="1097280"/>
          </a:xfrm>
          <a:prstGeom prst="ellipse">
            <a:avLst/>
          </a:prstGeom>
          <a:solidFill>
            <a:schemeClr val="accent2">
              <a:lumMod val="20000"/>
              <a:lumOff val="80000"/>
              <a:alpha val="0"/>
            </a:schemeClr>
          </a:solidFill>
          <a:ln>
            <a:solidFill>
              <a:schemeClr val="accent1">
                <a:shade val="95000"/>
                <a:satMod val="105000"/>
                <a:alpha val="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a:hlinkClick r:id="rId13" action="ppaction://hlinksldjump"/>
          </p:cNvPr>
          <p:cNvSpPr/>
          <p:nvPr/>
        </p:nvSpPr>
        <p:spPr>
          <a:xfrm>
            <a:off x="2459183" y="4598713"/>
            <a:ext cx="1449326" cy="1168612"/>
          </a:xfrm>
          <a:prstGeom prst="ellipse">
            <a:avLst/>
          </a:prstGeom>
          <a:solidFill>
            <a:schemeClr val="accent3">
              <a:lumMod val="60000"/>
              <a:lumOff val="40000"/>
              <a:alpha val="0"/>
            </a:schemeClr>
          </a:solidFill>
          <a:ln>
            <a:solidFill>
              <a:schemeClr val="accent1">
                <a:shade val="95000"/>
                <a:satMod val="105000"/>
                <a:alpha val="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Book Antiqua"/>
                <a:cs typeface="Book Antiqua"/>
              </a:rPr>
              <a:t>Learning and Innovation Skills</a:t>
            </a:r>
            <a:endParaRPr lang="en-US" b="1" dirty="0">
              <a:latin typeface="Book Antiqua"/>
              <a:cs typeface="Book Antiqua"/>
            </a:endParaRPr>
          </a:p>
        </p:txBody>
      </p:sp>
      <p:sp>
        <p:nvSpPr>
          <p:cNvPr id="6" name="Right Arrow 5"/>
          <p:cNvSpPr/>
          <p:nvPr/>
        </p:nvSpPr>
        <p:spPr>
          <a:xfrm>
            <a:off x="7310554" y="5767325"/>
            <a:ext cx="1648940" cy="984525"/>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2" action="ppaction://hlinksldjump"/>
              </a:rPr>
              <a:t>21</a:t>
            </a:r>
            <a:r>
              <a:rPr lang="en-US" sz="1200" baseline="30000" dirty="0" smtClean="0">
                <a:hlinkClick r:id="rId2" action="ppaction://hlinksldjump"/>
              </a:rPr>
              <a:t>st</a:t>
            </a:r>
            <a:r>
              <a:rPr lang="en-US" sz="1200" dirty="0" smtClean="0">
                <a:hlinkClick r:id="rId2" action="ppaction://hlinksldjump"/>
              </a:rPr>
              <a:t> Century Framework</a:t>
            </a:r>
            <a:endParaRPr lang="en-US" sz="1200" dirty="0"/>
          </a:p>
        </p:txBody>
      </p:sp>
      <p:sp>
        <p:nvSpPr>
          <p:cNvPr id="8" name="TextBox 7"/>
          <p:cNvSpPr txBox="1"/>
          <p:nvPr/>
        </p:nvSpPr>
        <p:spPr>
          <a:xfrm>
            <a:off x="254000" y="5165846"/>
            <a:ext cx="1213232" cy="369332"/>
          </a:xfrm>
          <a:prstGeom prst="rect">
            <a:avLst/>
          </a:prstGeom>
          <a:noFill/>
        </p:spPr>
        <p:txBody>
          <a:bodyPr wrap="square" rtlCol="0">
            <a:spAutoFit/>
          </a:bodyPr>
          <a:lstStyle/>
          <a:p>
            <a:r>
              <a:rPr lang="en-US" b="1" dirty="0" smtClean="0"/>
              <a:t>Example</a:t>
            </a:r>
            <a:r>
              <a:rPr lang="en-US" b="1" dirty="0" smtClean="0"/>
              <a:t>:</a:t>
            </a:r>
            <a:endParaRPr lang="en-US" b="1" dirty="0"/>
          </a:p>
        </p:txBody>
      </p:sp>
      <p:sp>
        <p:nvSpPr>
          <p:cNvPr id="9" name="TextBox 8"/>
          <p:cNvSpPr txBox="1"/>
          <p:nvPr/>
        </p:nvSpPr>
        <p:spPr>
          <a:xfrm>
            <a:off x="744216" y="1584476"/>
            <a:ext cx="7773250" cy="3416320"/>
          </a:xfrm>
          <a:prstGeom prst="rect">
            <a:avLst/>
          </a:prstGeom>
          <a:noFill/>
        </p:spPr>
        <p:txBody>
          <a:bodyPr wrap="square" rtlCol="0">
            <a:spAutoFit/>
          </a:bodyPr>
          <a:lstStyle/>
          <a:p>
            <a:pPr lvl="1">
              <a:buFont typeface="Arial"/>
              <a:buChar char="•"/>
            </a:pPr>
            <a:r>
              <a:rPr lang="en-US" dirty="0" smtClean="0"/>
              <a:t>    Information and communication skills</a:t>
            </a:r>
          </a:p>
          <a:p>
            <a:pPr lvl="2">
              <a:buFont typeface="Arial"/>
              <a:buChar char="•"/>
            </a:pPr>
            <a:r>
              <a:rPr lang="en-US" dirty="0" smtClean="0"/>
              <a:t>    Information and media literacy skills</a:t>
            </a:r>
          </a:p>
          <a:p>
            <a:pPr lvl="2">
              <a:buFont typeface="Arial"/>
              <a:buChar char="•"/>
            </a:pPr>
            <a:r>
              <a:rPr lang="en-US" dirty="0" smtClean="0"/>
              <a:t>    Communication skills </a:t>
            </a:r>
          </a:p>
          <a:p>
            <a:pPr lvl="1">
              <a:buFont typeface="Arial"/>
              <a:buChar char="•"/>
            </a:pPr>
            <a:r>
              <a:rPr lang="en-US" dirty="0" smtClean="0"/>
              <a:t>    Thinking and Problem-solving skills</a:t>
            </a:r>
          </a:p>
          <a:p>
            <a:pPr lvl="2">
              <a:buFont typeface="Arial"/>
              <a:buChar char="•"/>
            </a:pPr>
            <a:r>
              <a:rPr lang="en-US" dirty="0" smtClean="0"/>
              <a:t>    Critical thinking and systems thinking</a:t>
            </a:r>
          </a:p>
          <a:p>
            <a:pPr lvl="2">
              <a:buFont typeface="Arial"/>
              <a:buChar char="•"/>
            </a:pPr>
            <a:r>
              <a:rPr lang="en-US" dirty="0" smtClean="0"/>
              <a:t>    Problem identification, formulation and solution</a:t>
            </a:r>
          </a:p>
          <a:p>
            <a:pPr lvl="2">
              <a:buFont typeface="Arial"/>
              <a:buChar char="•"/>
            </a:pPr>
            <a:r>
              <a:rPr lang="en-US" dirty="0" smtClean="0"/>
              <a:t>    Creativity and intellectual curiosity</a:t>
            </a:r>
          </a:p>
          <a:p>
            <a:pPr lvl="1">
              <a:buFont typeface="Arial"/>
              <a:buChar char="•"/>
            </a:pPr>
            <a:r>
              <a:rPr lang="en-US" dirty="0" smtClean="0"/>
              <a:t>    Interpersonal and self-directional skills</a:t>
            </a:r>
          </a:p>
          <a:p>
            <a:pPr lvl="2">
              <a:buFont typeface="Arial"/>
              <a:buChar char="•"/>
            </a:pPr>
            <a:r>
              <a:rPr lang="en-US" dirty="0" smtClean="0"/>
              <a:t>    Interpersonal and collaborative skills</a:t>
            </a:r>
          </a:p>
          <a:p>
            <a:pPr lvl="2">
              <a:buFont typeface="Arial"/>
              <a:buChar char="•"/>
            </a:pPr>
            <a:r>
              <a:rPr lang="en-US" dirty="0" smtClean="0"/>
              <a:t>    Self-direction</a:t>
            </a:r>
          </a:p>
          <a:p>
            <a:pPr lvl="2">
              <a:buFont typeface="Arial"/>
              <a:buChar char="•"/>
            </a:pPr>
            <a:r>
              <a:rPr lang="en-US" dirty="0" smtClean="0"/>
              <a:t>    Accountability and adaptability</a:t>
            </a:r>
          </a:p>
          <a:p>
            <a:pPr lvl="2">
              <a:buFont typeface="Arial"/>
              <a:buChar char="•"/>
            </a:pPr>
            <a:r>
              <a:rPr lang="en-US" dirty="0" smtClean="0"/>
              <a:t>    Social responsibility</a:t>
            </a:r>
          </a:p>
        </p:txBody>
      </p:sp>
      <p:sp>
        <p:nvSpPr>
          <p:cNvPr id="7" name="TextBox 6"/>
          <p:cNvSpPr txBox="1"/>
          <p:nvPr/>
        </p:nvSpPr>
        <p:spPr>
          <a:xfrm>
            <a:off x="1220638" y="5165846"/>
            <a:ext cx="6089916" cy="1323439"/>
          </a:xfrm>
          <a:prstGeom prst="rect">
            <a:avLst/>
          </a:prstGeom>
          <a:noFill/>
        </p:spPr>
        <p:txBody>
          <a:bodyPr wrap="square" rtlCol="0">
            <a:spAutoFit/>
          </a:bodyPr>
          <a:lstStyle/>
          <a:p>
            <a:r>
              <a:rPr lang="en-US" sz="1600" dirty="0" smtClean="0"/>
              <a:t>The biome </a:t>
            </a:r>
            <a:r>
              <a:rPr lang="en-US" sz="1600" dirty="0" err="1" smtClean="0"/>
              <a:t>webquest</a:t>
            </a:r>
            <a:r>
              <a:rPr lang="en-US" sz="1600" dirty="0" smtClean="0"/>
              <a:t> is a good example of learning and innovation skills because the students will be communicating with group members, critical thinking and developing restoration plans and writing a letter to a government figure about their project and what needs to be done to help rectify the conservation issues.</a:t>
            </a:r>
            <a:endParaRPr lang="en-US" sz="1600" dirty="0"/>
          </a:p>
        </p:txBody>
      </p:sp>
    </p:spTree>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Book Antiqua"/>
                <a:cs typeface="Book Antiqua"/>
              </a:rPr>
              <a:t>Information, Media and Technology Skills</a:t>
            </a:r>
            <a:endParaRPr lang="en-US" b="1" dirty="0">
              <a:latin typeface="Book Antiqua"/>
              <a:cs typeface="Book Antiqua"/>
            </a:endParaRPr>
          </a:p>
        </p:txBody>
      </p:sp>
      <p:sp>
        <p:nvSpPr>
          <p:cNvPr id="6" name="Right Arrow 5"/>
          <p:cNvSpPr/>
          <p:nvPr/>
        </p:nvSpPr>
        <p:spPr>
          <a:xfrm>
            <a:off x="7310554" y="5767325"/>
            <a:ext cx="1648940" cy="984525"/>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2" action="ppaction://hlinksldjump"/>
              </a:rPr>
              <a:t>21</a:t>
            </a:r>
            <a:r>
              <a:rPr lang="en-US" sz="1200" baseline="30000" dirty="0" smtClean="0">
                <a:hlinkClick r:id="rId2" action="ppaction://hlinksldjump"/>
              </a:rPr>
              <a:t>st</a:t>
            </a:r>
            <a:r>
              <a:rPr lang="en-US" sz="1200" dirty="0" smtClean="0">
                <a:hlinkClick r:id="rId2" action="ppaction://hlinksldjump"/>
              </a:rPr>
              <a:t> Century Framework</a:t>
            </a:r>
            <a:endParaRPr lang="en-US" sz="1200" dirty="0"/>
          </a:p>
        </p:txBody>
      </p:sp>
      <p:sp>
        <p:nvSpPr>
          <p:cNvPr id="7" name="TextBox 6"/>
          <p:cNvSpPr txBox="1"/>
          <p:nvPr/>
        </p:nvSpPr>
        <p:spPr>
          <a:xfrm>
            <a:off x="457201" y="5037064"/>
            <a:ext cx="1071680" cy="369332"/>
          </a:xfrm>
          <a:prstGeom prst="rect">
            <a:avLst/>
          </a:prstGeom>
          <a:noFill/>
        </p:spPr>
        <p:txBody>
          <a:bodyPr wrap="square" rtlCol="0">
            <a:spAutoFit/>
          </a:bodyPr>
          <a:lstStyle/>
          <a:p>
            <a:r>
              <a:rPr lang="en-US" b="1" dirty="0" smtClean="0"/>
              <a:t>Example</a:t>
            </a:r>
            <a:r>
              <a:rPr lang="en-US" b="1" dirty="0" smtClean="0"/>
              <a:t>:</a:t>
            </a:r>
            <a:endParaRPr lang="en-US" b="1" dirty="0"/>
          </a:p>
        </p:txBody>
      </p:sp>
      <p:sp>
        <p:nvSpPr>
          <p:cNvPr id="8" name="TextBox 7"/>
          <p:cNvSpPr txBox="1"/>
          <p:nvPr/>
        </p:nvSpPr>
        <p:spPr>
          <a:xfrm>
            <a:off x="906943" y="1872842"/>
            <a:ext cx="7265246" cy="1477328"/>
          </a:xfrm>
          <a:prstGeom prst="rect">
            <a:avLst/>
          </a:prstGeom>
          <a:noFill/>
        </p:spPr>
        <p:txBody>
          <a:bodyPr wrap="square" rtlCol="0">
            <a:spAutoFit/>
          </a:bodyPr>
          <a:lstStyle/>
          <a:p>
            <a:pPr marL="338138" indent="-338138">
              <a:buFont typeface="Arial"/>
              <a:buChar char="•"/>
              <a:tabLst>
                <a:tab pos="398463" algn="l"/>
              </a:tabLst>
            </a:pPr>
            <a:r>
              <a:rPr lang="en-US" dirty="0" smtClean="0"/>
              <a:t>Information and communication technologies such as computers, networking and other technologies</a:t>
            </a:r>
          </a:p>
          <a:p>
            <a:pPr marL="338138" indent="-338138">
              <a:buFont typeface="Arial"/>
              <a:buChar char="•"/>
              <a:tabLst>
                <a:tab pos="398463" algn="l"/>
              </a:tabLst>
            </a:pPr>
            <a:r>
              <a:rPr lang="en-US" dirty="0" smtClean="0"/>
              <a:t>Audio, video, and other media and multimedia tools</a:t>
            </a:r>
          </a:p>
          <a:p>
            <a:pPr marL="338138" indent="-338138">
              <a:buFont typeface="Arial"/>
              <a:buChar char="•"/>
              <a:tabLst>
                <a:tab pos="398463" algn="l"/>
              </a:tabLst>
            </a:pPr>
            <a:r>
              <a:rPr lang="en-US" dirty="0" err="1" smtClean="0"/>
              <a:t>Ie</a:t>
            </a:r>
            <a:r>
              <a:rPr lang="en-US" dirty="0" smtClean="0"/>
              <a:t>. Spreadsheets, word processing, email, groupware, presentation, web development, Internet search tools, etc.</a:t>
            </a:r>
            <a:endParaRPr lang="en-US" dirty="0"/>
          </a:p>
        </p:txBody>
      </p:sp>
      <p:sp>
        <p:nvSpPr>
          <p:cNvPr id="9" name="TextBox 8"/>
          <p:cNvSpPr txBox="1"/>
          <p:nvPr/>
        </p:nvSpPr>
        <p:spPr>
          <a:xfrm>
            <a:off x="1368595" y="5037064"/>
            <a:ext cx="5782620" cy="830997"/>
          </a:xfrm>
          <a:prstGeom prst="rect">
            <a:avLst/>
          </a:prstGeom>
          <a:noFill/>
        </p:spPr>
        <p:txBody>
          <a:bodyPr wrap="square" rtlCol="0">
            <a:spAutoFit/>
          </a:bodyPr>
          <a:lstStyle/>
          <a:p>
            <a:r>
              <a:rPr lang="en-US" sz="1600" dirty="0" smtClean="0"/>
              <a:t>Making the podcasts and the movies widened my eyes to the opportunities computers can grant you in the classroom. Using all the resources you are given to the fullest is important and logical.</a:t>
            </a:r>
            <a:endParaRPr lang="en-US" sz="1600" dirty="0"/>
          </a:p>
        </p:txBody>
      </p:sp>
    </p:spTree>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b="1" dirty="0" smtClean="0">
                <a:latin typeface="Book Antiqua"/>
                <a:cs typeface="Book Antiqua"/>
              </a:rPr>
              <a:t>Core Subjects and 21</a:t>
            </a:r>
            <a:r>
              <a:rPr lang="en-US" b="1" baseline="30000" dirty="0" smtClean="0">
                <a:latin typeface="Book Antiqua"/>
                <a:cs typeface="Book Antiqua"/>
              </a:rPr>
              <a:t>st</a:t>
            </a:r>
            <a:r>
              <a:rPr lang="en-US" b="1" dirty="0" smtClean="0">
                <a:latin typeface="Book Antiqua"/>
                <a:cs typeface="Book Antiqua"/>
              </a:rPr>
              <a:t> Century Themes</a:t>
            </a:r>
            <a:endParaRPr lang="en-US" b="1" dirty="0">
              <a:latin typeface="Book Antiqua"/>
              <a:cs typeface="Book Antiqua"/>
            </a:endParaRPr>
          </a:p>
        </p:txBody>
      </p:sp>
      <p:sp>
        <p:nvSpPr>
          <p:cNvPr id="6" name="Right Arrow 5"/>
          <p:cNvSpPr/>
          <p:nvPr/>
        </p:nvSpPr>
        <p:spPr>
          <a:xfrm>
            <a:off x="7310554" y="5767325"/>
            <a:ext cx="1648940" cy="984525"/>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2" action="ppaction://hlinksldjump"/>
              </a:rPr>
              <a:t>21</a:t>
            </a:r>
            <a:r>
              <a:rPr lang="en-US" sz="1200" baseline="30000" dirty="0" smtClean="0">
                <a:hlinkClick r:id="rId2" action="ppaction://hlinksldjump"/>
              </a:rPr>
              <a:t>st</a:t>
            </a:r>
            <a:r>
              <a:rPr lang="en-US" sz="1200" dirty="0" smtClean="0">
                <a:hlinkClick r:id="rId2" action="ppaction://hlinksldjump"/>
              </a:rPr>
              <a:t> Century Framework</a:t>
            </a:r>
            <a:endParaRPr lang="en-US" sz="1200" dirty="0"/>
          </a:p>
        </p:txBody>
      </p:sp>
      <p:sp>
        <p:nvSpPr>
          <p:cNvPr id="7" name="TextBox 6"/>
          <p:cNvSpPr txBox="1"/>
          <p:nvPr/>
        </p:nvSpPr>
        <p:spPr>
          <a:xfrm>
            <a:off x="174320" y="4784185"/>
            <a:ext cx="1231264" cy="369332"/>
          </a:xfrm>
          <a:prstGeom prst="rect">
            <a:avLst/>
          </a:prstGeom>
          <a:noFill/>
        </p:spPr>
        <p:txBody>
          <a:bodyPr wrap="square" rtlCol="0">
            <a:spAutoFit/>
          </a:bodyPr>
          <a:lstStyle/>
          <a:p>
            <a:r>
              <a:rPr lang="en-US" b="1" dirty="0" smtClean="0"/>
              <a:t>Example</a:t>
            </a:r>
            <a:r>
              <a:rPr lang="en-US" b="1" dirty="0" smtClean="0"/>
              <a:t>:</a:t>
            </a:r>
            <a:endParaRPr lang="en-US" b="1" dirty="0"/>
          </a:p>
        </p:txBody>
      </p:sp>
      <p:sp>
        <p:nvSpPr>
          <p:cNvPr id="8" name="TextBox 7"/>
          <p:cNvSpPr txBox="1"/>
          <p:nvPr/>
        </p:nvSpPr>
        <p:spPr>
          <a:xfrm>
            <a:off x="937937" y="2004790"/>
            <a:ext cx="7456157" cy="2031325"/>
          </a:xfrm>
          <a:prstGeom prst="rect">
            <a:avLst/>
          </a:prstGeom>
          <a:noFill/>
        </p:spPr>
        <p:txBody>
          <a:bodyPr wrap="square" rtlCol="0">
            <a:spAutoFit/>
          </a:bodyPr>
          <a:lstStyle/>
          <a:p>
            <a:pPr marL="290513" indent="-290513">
              <a:buFont typeface="Arial"/>
              <a:buChar char="•"/>
            </a:pPr>
            <a:r>
              <a:rPr lang="en-US" dirty="0" smtClean="0"/>
              <a:t>NCLB: English, reading/language arts, mathematics, science, foreign languages, civics, government, economics, arts, history, and geography</a:t>
            </a:r>
          </a:p>
          <a:p>
            <a:pPr marL="290513" indent="-290513">
              <a:buFont typeface="Arial"/>
              <a:buChar char="•"/>
            </a:pPr>
            <a:r>
              <a:rPr lang="en-US" dirty="0" smtClean="0"/>
              <a:t>Make content relevant to student’s lives</a:t>
            </a:r>
          </a:p>
          <a:p>
            <a:pPr marL="290513" indent="-290513">
              <a:buFont typeface="Arial"/>
              <a:buChar char="•"/>
            </a:pPr>
            <a:r>
              <a:rPr lang="en-US" dirty="0" smtClean="0"/>
              <a:t>Bring the world into the classroom</a:t>
            </a:r>
          </a:p>
          <a:p>
            <a:pPr marL="290513" indent="-290513">
              <a:buFont typeface="Arial"/>
              <a:buChar char="•"/>
            </a:pPr>
            <a:r>
              <a:rPr lang="en-US" dirty="0" smtClean="0"/>
              <a:t>Take students out in to the world</a:t>
            </a:r>
          </a:p>
          <a:p>
            <a:pPr marL="290513" indent="-290513">
              <a:buFont typeface="Arial"/>
              <a:buChar char="•"/>
            </a:pPr>
            <a:r>
              <a:rPr lang="en-US" dirty="0" smtClean="0"/>
              <a:t>Create opportunities for students to interact with each other, with teachers and with other knowledgeable adults in authentic learning experiences</a:t>
            </a:r>
            <a:endParaRPr lang="en-US" dirty="0"/>
          </a:p>
        </p:txBody>
      </p:sp>
      <p:sp>
        <p:nvSpPr>
          <p:cNvPr id="9" name="TextBox 8"/>
          <p:cNvSpPr txBox="1"/>
          <p:nvPr/>
        </p:nvSpPr>
        <p:spPr>
          <a:xfrm>
            <a:off x="1158924" y="4784185"/>
            <a:ext cx="6151630" cy="1077218"/>
          </a:xfrm>
          <a:prstGeom prst="rect">
            <a:avLst/>
          </a:prstGeom>
          <a:noFill/>
        </p:spPr>
        <p:txBody>
          <a:bodyPr wrap="square" rtlCol="0">
            <a:spAutoFit/>
          </a:bodyPr>
          <a:lstStyle/>
          <a:p>
            <a:r>
              <a:rPr lang="en-US" sz="1600" dirty="0" smtClean="0"/>
              <a:t>All of the projects I completed in this course help make the science content relevant for the students. Having them work with computers brings the world to their fingertips and offers them the opportunity to interact with each other and people around the world.</a:t>
            </a:r>
            <a:endParaRPr lang="en-US" sz="1600" dirty="0"/>
          </a:p>
        </p:txBody>
      </p:sp>
    </p:spTree>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65241"/>
            <a:ext cx="8229600" cy="1143000"/>
          </a:xfrm>
        </p:spPr>
        <p:txBody>
          <a:bodyPr>
            <a:normAutofit fontScale="90000"/>
          </a:bodyPr>
          <a:lstStyle/>
          <a:p>
            <a:r>
              <a:rPr lang="en-US" b="1" dirty="0" smtClean="0">
                <a:solidFill>
                  <a:schemeClr val="tx2">
                    <a:lumMod val="75000"/>
                  </a:schemeClr>
                </a:solidFill>
                <a:latin typeface="Book Antiqua"/>
                <a:cs typeface="Book Antiqua"/>
              </a:rPr>
              <a:t>ISTE-NETS Student Standards</a:t>
            </a:r>
            <a:r>
              <a:rPr lang="en-US" dirty="0" smtClean="0">
                <a:solidFill>
                  <a:schemeClr val="tx2">
                    <a:lumMod val="75000"/>
                  </a:schemeClr>
                </a:solidFill>
              </a:rPr>
              <a:t/>
            </a:r>
            <a:br>
              <a:rPr lang="en-US" dirty="0" smtClean="0">
                <a:solidFill>
                  <a:schemeClr val="tx2">
                    <a:lumMod val="75000"/>
                  </a:schemeClr>
                </a:solidFill>
              </a:rPr>
            </a:br>
            <a:endParaRPr lang="en-US" dirty="0"/>
          </a:p>
        </p:txBody>
      </p:sp>
      <p:pic>
        <p:nvPicPr>
          <p:cNvPr id="4" name="Picture 3"/>
          <p:cNvPicPr>
            <a:picLocks noChangeAspect="1"/>
          </p:cNvPicPr>
          <p:nvPr/>
        </p:nvPicPr>
        <p:blipFill>
          <a:blip r:embed="rId2"/>
          <a:stretch>
            <a:fillRect/>
          </a:stretch>
        </p:blipFill>
        <p:spPr>
          <a:xfrm>
            <a:off x="1553539" y="836741"/>
            <a:ext cx="5899618" cy="4619807"/>
          </a:xfrm>
          <a:prstGeom prst="rect">
            <a:avLst/>
          </a:prstGeom>
        </p:spPr>
      </p:pic>
      <p:sp>
        <p:nvSpPr>
          <p:cNvPr id="5" name="Oval 4">
            <a:hlinkClick r:id="rId3" action="ppaction://hlinksldjump"/>
          </p:cNvPr>
          <p:cNvSpPr/>
          <p:nvPr/>
        </p:nvSpPr>
        <p:spPr>
          <a:xfrm>
            <a:off x="5190796" y="1171254"/>
            <a:ext cx="1294616" cy="1269886"/>
          </a:xfrm>
          <a:prstGeom prst="ellipse">
            <a:avLst/>
          </a:prstGeom>
          <a:solidFill>
            <a:schemeClr val="accent3">
              <a:lumMod val="40000"/>
              <a:lumOff val="60000"/>
              <a:alpha val="0"/>
            </a:schemeClr>
          </a:solidFill>
          <a:ln>
            <a:solidFill>
              <a:schemeClr val="accent1">
                <a:shade val="95000"/>
                <a:satMod val="105000"/>
                <a:alpha val="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a:hlinkClick r:id="rId4" action="ppaction://hlinksldjump"/>
          </p:cNvPr>
          <p:cNvSpPr/>
          <p:nvPr/>
        </p:nvSpPr>
        <p:spPr>
          <a:xfrm>
            <a:off x="3538619" y="1171254"/>
            <a:ext cx="1417913" cy="1269886"/>
          </a:xfrm>
          <a:prstGeom prst="ellipse">
            <a:avLst/>
          </a:prstGeom>
          <a:solidFill>
            <a:schemeClr val="accent1">
              <a:lumMod val="40000"/>
              <a:lumOff val="60000"/>
              <a:alpha val="0"/>
            </a:schemeClr>
          </a:solidFill>
          <a:ln>
            <a:solidFill>
              <a:schemeClr val="accent1">
                <a:shade val="95000"/>
                <a:satMod val="105000"/>
                <a:alpha val="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a:hlinkClick r:id="rId5" action="ppaction://hlinksldjump"/>
          </p:cNvPr>
          <p:cNvSpPr/>
          <p:nvPr/>
        </p:nvSpPr>
        <p:spPr>
          <a:xfrm>
            <a:off x="1956479" y="1861677"/>
            <a:ext cx="1565870" cy="1195912"/>
          </a:xfrm>
          <a:prstGeom prst="ellipse">
            <a:avLst/>
          </a:prstGeom>
          <a:solidFill>
            <a:schemeClr val="accent2">
              <a:lumMod val="60000"/>
              <a:lumOff val="40000"/>
              <a:alpha val="0"/>
            </a:schemeClr>
          </a:solidFill>
          <a:ln>
            <a:solidFill>
              <a:schemeClr val="accent1">
                <a:shade val="95000"/>
                <a:satMod val="105000"/>
                <a:alpha val="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a:hlinkClick r:id="rId6" action="ppaction://hlinksldjump"/>
          </p:cNvPr>
          <p:cNvSpPr/>
          <p:nvPr/>
        </p:nvSpPr>
        <p:spPr>
          <a:xfrm>
            <a:off x="1972749" y="3230195"/>
            <a:ext cx="1565870" cy="1294544"/>
          </a:xfrm>
          <a:prstGeom prst="ellipse">
            <a:avLst/>
          </a:prstGeom>
          <a:solidFill>
            <a:schemeClr val="accent4">
              <a:lumMod val="75000"/>
              <a:alpha val="0"/>
            </a:schemeClr>
          </a:solidFill>
          <a:ln>
            <a:solidFill>
              <a:schemeClr val="accent1">
                <a:shade val="95000"/>
                <a:satMod val="105000"/>
                <a:alpha val="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a:hlinkClick r:id="rId7" action="ppaction://hlinksldjump"/>
          </p:cNvPr>
          <p:cNvSpPr/>
          <p:nvPr/>
        </p:nvSpPr>
        <p:spPr>
          <a:xfrm>
            <a:off x="3538619" y="4068566"/>
            <a:ext cx="1417913" cy="1097280"/>
          </a:xfrm>
          <a:prstGeom prst="ellipse">
            <a:avLst/>
          </a:prstGeom>
          <a:solidFill>
            <a:schemeClr val="accent3">
              <a:lumMod val="60000"/>
              <a:lumOff val="40000"/>
              <a:alpha val="0"/>
            </a:schemeClr>
          </a:solidFill>
          <a:ln>
            <a:solidFill>
              <a:schemeClr val="accent1">
                <a:shade val="95000"/>
                <a:satMod val="105000"/>
                <a:alpha val="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a:hlinkClick r:id="rId8" action="ppaction://hlinksldjump"/>
          </p:cNvPr>
          <p:cNvSpPr/>
          <p:nvPr/>
        </p:nvSpPr>
        <p:spPr>
          <a:xfrm>
            <a:off x="5190796" y="4068566"/>
            <a:ext cx="1294616" cy="1097280"/>
          </a:xfrm>
          <a:prstGeom prst="ellipse">
            <a:avLst/>
          </a:prstGeom>
          <a:solidFill>
            <a:schemeClr val="accent2">
              <a:lumMod val="40000"/>
              <a:lumOff val="60000"/>
              <a:alpha val="0"/>
            </a:schemeClr>
          </a:solidFill>
          <a:ln>
            <a:solidFill>
              <a:schemeClr val="accent1">
                <a:shade val="95000"/>
                <a:satMod val="105000"/>
                <a:alpha val="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Left Arrow 10"/>
          <p:cNvSpPr/>
          <p:nvPr/>
        </p:nvSpPr>
        <p:spPr>
          <a:xfrm>
            <a:off x="343724" y="5767325"/>
            <a:ext cx="1477003" cy="984525"/>
          </a:xfrm>
          <a:prstGeom prst="lef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9" action="ppaction://hlinksldjump"/>
              </a:rPr>
              <a:t>Start</a:t>
            </a:r>
            <a:endParaRPr lang="en-US" sz="1200" dirty="0"/>
          </a:p>
        </p:txBody>
      </p:sp>
      <p:sp>
        <p:nvSpPr>
          <p:cNvPr id="12" name="Right Arrow 11"/>
          <p:cNvSpPr/>
          <p:nvPr/>
        </p:nvSpPr>
        <p:spPr>
          <a:xfrm>
            <a:off x="1956479" y="5767325"/>
            <a:ext cx="1648940" cy="984525"/>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10" action="ppaction://hlinksldjump"/>
              </a:rPr>
              <a:t>ISTE-Student Standards</a:t>
            </a:r>
            <a:endParaRPr lang="en-US" sz="1200" dirty="0"/>
          </a:p>
        </p:txBody>
      </p:sp>
      <p:sp>
        <p:nvSpPr>
          <p:cNvPr id="13" name="Right Arrow 12"/>
          <p:cNvSpPr/>
          <p:nvPr/>
        </p:nvSpPr>
        <p:spPr>
          <a:xfrm>
            <a:off x="3741171" y="5767325"/>
            <a:ext cx="1648940" cy="984525"/>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11" action="ppaction://hlinksldjump"/>
              </a:rPr>
              <a:t>ISTE-Teacher Standards</a:t>
            </a:r>
            <a:endParaRPr lang="en-US" sz="1200" dirty="0"/>
          </a:p>
        </p:txBody>
      </p:sp>
      <p:sp>
        <p:nvSpPr>
          <p:cNvPr id="14" name="Right Arrow 13"/>
          <p:cNvSpPr/>
          <p:nvPr/>
        </p:nvSpPr>
        <p:spPr>
          <a:xfrm>
            <a:off x="5525863" y="5767325"/>
            <a:ext cx="1648940" cy="984525"/>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12" action="ppaction://hlinksldjump"/>
              </a:rPr>
              <a:t>10 WI Teacher Standards</a:t>
            </a:r>
            <a:endParaRPr lang="en-US" sz="1200" dirty="0"/>
          </a:p>
        </p:txBody>
      </p:sp>
      <p:sp>
        <p:nvSpPr>
          <p:cNvPr id="15" name="Right Arrow 14"/>
          <p:cNvSpPr/>
          <p:nvPr/>
        </p:nvSpPr>
        <p:spPr>
          <a:xfrm>
            <a:off x="7310554" y="5767325"/>
            <a:ext cx="1648940" cy="984525"/>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13" action="ppaction://hlinksldjump"/>
              </a:rPr>
              <a:t>21</a:t>
            </a:r>
            <a:r>
              <a:rPr lang="en-US" sz="1200" baseline="30000" dirty="0" smtClean="0">
                <a:hlinkClick r:id="rId13" action="ppaction://hlinksldjump"/>
              </a:rPr>
              <a:t>st</a:t>
            </a:r>
            <a:r>
              <a:rPr lang="en-US" sz="1200" dirty="0" smtClean="0">
                <a:hlinkClick r:id="rId13" action="ppaction://hlinksldjump"/>
              </a:rPr>
              <a:t> Century Framework</a:t>
            </a:r>
            <a:endParaRPr lang="en-US" sz="1200" dirty="0"/>
          </a:p>
        </p:txBody>
      </p:sp>
      <p:sp>
        <p:nvSpPr>
          <p:cNvPr id="16" name="Rectangle 15"/>
          <p:cNvSpPr/>
          <p:nvPr/>
        </p:nvSpPr>
        <p:spPr>
          <a:xfrm>
            <a:off x="41347" y="0"/>
            <a:ext cx="1512192" cy="707886"/>
          </a:xfrm>
          <a:prstGeom prst="rect">
            <a:avLst/>
          </a:prstGeom>
        </p:spPr>
        <p:txBody>
          <a:bodyPr wrap="square">
            <a:spAutoFit/>
          </a:bodyPr>
          <a:lstStyle/>
          <a:p>
            <a:r>
              <a:rPr lang="en-US" sz="800" dirty="0" smtClean="0">
                <a:hlinkClick r:id="rId14"/>
              </a:rPr>
              <a:t>http://www.iste.org/Content/NavigationMenu/NETS/ForStudents/2007Standards/NETS_for_Students_2007.htm</a:t>
            </a:r>
            <a:endParaRPr lang="en-US" sz="800" dirty="0" smtClean="0"/>
          </a:p>
          <a:p>
            <a:endParaRPr lang="en-US" sz="800" dirty="0"/>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Book Antiqua"/>
                <a:cs typeface="Book Antiqua"/>
              </a:rPr>
              <a:t>Facilitate and Inspire Student Learning and Creativity</a:t>
            </a:r>
            <a:endParaRPr lang="en-US" b="1" dirty="0">
              <a:latin typeface="Book Antiqua"/>
              <a:cs typeface="Book Antiqua"/>
            </a:endParaRPr>
          </a:p>
        </p:txBody>
      </p:sp>
      <p:sp>
        <p:nvSpPr>
          <p:cNvPr id="4" name="Rectangle 3"/>
          <p:cNvSpPr/>
          <p:nvPr/>
        </p:nvSpPr>
        <p:spPr>
          <a:xfrm>
            <a:off x="457200" y="1874236"/>
            <a:ext cx="8229600" cy="3139321"/>
          </a:xfrm>
          <a:prstGeom prst="rect">
            <a:avLst/>
          </a:prstGeom>
        </p:spPr>
        <p:txBody>
          <a:bodyPr wrap="square">
            <a:spAutoFit/>
          </a:bodyPr>
          <a:lstStyle/>
          <a:p>
            <a:pPr marL="231775" indent="-231775"/>
            <a:r>
              <a:rPr lang="en-US" dirty="0" smtClean="0"/>
              <a:t>Teachers use their knowledge of subject matter, teaching and learning, and technology to facilitate experiences that advance student learning, creativity, and innovation in both face-to-face and virtual environments.</a:t>
            </a:r>
          </a:p>
          <a:p>
            <a:pPr marL="231775" indent="-231775"/>
            <a:r>
              <a:rPr lang="en-US" dirty="0" smtClean="0"/>
              <a:t>Teachers:</a:t>
            </a:r>
          </a:p>
          <a:p>
            <a:pPr marL="231775" indent="-231775"/>
            <a:r>
              <a:rPr lang="en-US" dirty="0" smtClean="0"/>
              <a:t>a. 	promote, support, and model creative and innovative thinking and inventiveness.</a:t>
            </a:r>
          </a:p>
          <a:p>
            <a:pPr marL="231775" indent="-231775"/>
            <a:r>
              <a:rPr lang="en-US" dirty="0" err="1" smtClean="0"/>
              <a:t>b</a:t>
            </a:r>
            <a:r>
              <a:rPr lang="en-US" dirty="0" smtClean="0"/>
              <a:t>. 	engage students in exploring real-world issues and solving authentic problems using digital tools and resources.</a:t>
            </a:r>
          </a:p>
          <a:p>
            <a:pPr marL="231775" indent="-231775"/>
            <a:r>
              <a:rPr lang="en-US" dirty="0" err="1" smtClean="0"/>
              <a:t>c</a:t>
            </a:r>
            <a:r>
              <a:rPr lang="en-US" dirty="0" smtClean="0"/>
              <a:t>. 	promote student reflection using collaborative tools to reveal and clarify students' conceptual understanding and thinking, planning, and creative processes.</a:t>
            </a:r>
          </a:p>
          <a:p>
            <a:pPr marL="231775" indent="-231775"/>
            <a:r>
              <a:rPr lang="en-US" dirty="0" err="1" smtClean="0"/>
              <a:t>d</a:t>
            </a:r>
            <a:r>
              <a:rPr lang="en-US" dirty="0" smtClean="0"/>
              <a:t>. 	model collaborative knowledge construction by engaging in learning with students, colleagues, and others in face-to-face and virtual environments.</a:t>
            </a:r>
            <a:endParaRPr lang="en-US" dirty="0"/>
          </a:p>
        </p:txBody>
      </p:sp>
      <p:sp>
        <p:nvSpPr>
          <p:cNvPr id="5" name="TextBox 4"/>
          <p:cNvSpPr txBox="1"/>
          <p:nvPr/>
        </p:nvSpPr>
        <p:spPr>
          <a:xfrm>
            <a:off x="457200" y="5375708"/>
            <a:ext cx="8050280" cy="369332"/>
          </a:xfrm>
          <a:prstGeom prst="rect">
            <a:avLst/>
          </a:prstGeom>
          <a:noFill/>
        </p:spPr>
        <p:txBody>
          <a:bodyPr wrap="square" rtlCol="0">
            <a:spAutoFit/>
          </a:bodyPr>
          <a:lstStyle/>
          <a:p>
            <a:r>
              <a:rPr lang="en-US" b="1" dirty="0" smtClean="0"/>
              <a:t>Example:</a:t>
            </a:r>
            <a:endParaRPr lang="en-US" b="1" dirty="0"/>
          </a:p>
        </p:txBody>
      </p:sp>
      <p:sp>
        <p:nvSpPr>
          <p:cNvPr id="16" name="Right Arrow 15"/>
          <p:cNvSpPr/>
          <p:nvPr/>
        </p:nvSpPr>
        <p:spPr>
          <a:xfrm>
            <a:off x="7495060" y="5767325"/>
            <a:ext cx="1648940" cy="984525"/>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2" action="ppaction://hlinksldjump"/>
              </a:rPr>
              <a:t>ISTE-Teacher Standards</a:t>
            </a:r>
            <a:endParaRPr lang="en-US" sz="1200" dirty="0"/>
          </a:p>
        </p:txBody>
      </p:sp>
      <p:sp>
        <p:nvSpPr>
          <p:cNvPr id="6" name="TextBox 5"/>
          <p:cNvSpPr txBox="1"/>
          <p:nvPr/>
        </p:nvSpPr>
        <p:spPr>
          <a:xfrm>
            <a:off x="1454726" y="5375708"/>
            <a:ext cx="5832115" cy="830997"/>
          </a:xfrm>
          <a:prstGeom prst="rect">
            <a:avLst/>
          </a:prstGeom>
          <a:noFill/>
        </p:spPr>
        <p:txBody>
          <a:bodyPr wrap="square" rtlCol="0">
            <a:spAutoFit/>
          </a:bodyPr>
          <a:lstStyle/>
          <a:p>
            <a:r>
              <a:rPr lang="en-US" sz="1600" dirty="0" smtClean="0"/>
              <a:t>The </a:t>
            </a:r>
            <a:r>
              <a:rPr lang="en-US" sz="1600" dirty="0" err="1" smtClean="0"/>
              <a:t>webquest</a:t>
            </a:r>
            <a:r>
              <a:rPr lang="en-US" sz="1600" dirty="0" smtClean="0"/>
              <a:t> I developed is a great example because I am giving students the opportunity to be innovative and creative while working with technology.</a:t>
            </a:r>
            <a:endParaRPr lang="en-US" sz="1600" dirty="0"/>
          </a:p>
        </p:txBody>
      </p:sp>
    </p:spTree>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Book Antiqua"/>
                <a:cs typeface="Book Antiqua"/>
              </a:rPr>
              <a:t>Design and Develop Digital-Age Learning Experiences and Assessments</a:t>
            </a:r>
            <a:endParaRPr lang="en-US" b="1" dirty="0">
              <a:latin typeface="Book Antiqua"/>
              <a:cs typeface="Book Antiqua"/>
            </a:endParaRPr>
          </a:p>
        </p:txBody>
      </p:sp>
      <p:sp>
        <p:nvSpPr>
          <p:cNvPr id="4" name="Rectangle 3"/>
          <p:cNvSpPr/>
          <p:nvPr/>
        </p:nvSpPr>
        <p:spPr>
          <a:xfrm>
            <a:off x="457200" y="1843257"/>
            <a:ext cx="8229599" cy="4247317"/>
          </a:xfrm>
          <a:prstGeom prst="rect">
            <a:avLst/>
          </a:prstGeom>
        </p:spPr>
        <p:txBody>
          <a:bodyPr wrap="square">
            <a:spAutoFit/>
          </a:bodyPr>
          <a:lstStyle/>
          <a:p>
            <a:pPr marL="231775" indent="-231775"/>
            <a:r>
              <a:rPr lang="en-US" dirty="0" smtClean="0"/>
              <a:t>Teachers design, develop, and evaluate authentic learning experiences and assessment incorporating contemporary tools and resources to maximize content learning in context and to develop the knowledge, skills, and attitudes identified in the NETS•S.</a:t>
            </a:r>
          </a:p>
          <a:p>
            <a:pPr marL="231775" indent="-231775"/>
            <a:r>
              <a:rPr lang="en-US" dirty="0" smtClean="0"/>
              <a:t>Teachers:</a:t>
            </a:r>
          </a:p>
          <a:p>
            <a:pPr marL="231775" indent="-231775"/>
            <a:r>
              <a:rPr lang="en-US" dirty="0" smtClean="0"/>
              <a:t>a. 	design or adapt relevant learning experiences that incorporate digital tools and resources to promote student learning and creativity.</a:t>
            </a:r>
          </a:p>
          <a:p>
            <a:pPr marL="231775" indent="-231775"/>
            <a:r>
              <a:rPr lang="en-US" dirty="0" err="1" smtClean="0"/>
              <a:t>b</a:t>
            </a:r>
            <a:r>
              <a:rPr lang="en-US" dirty="0" smtClean="0"/>
              <a:t>. 	develop technology-enriched learning environments that enable all students to pursue their individual curiosities and become active participants in setting their own educational goals, managing their own learning, and assessing their own progress.</a:t>
            </a:r>
          </a:p>
          <a:p>
            <a:pPr marL="231775" indent="-231775"/>
            <a:r>
              <a:rPr lang="en-US" dirty="0" err="1" smtClean="0"/>
              <a:t>c</a:t>
            </a:r>
            <a:r>
              <a:rPr lang="en-US" dirty="0" smtClean="0"/>
              <a:t>. 	customize and personalize learning activities to address students' diverse learning styles, working strategies, and abilities using digital tools and resources.</a:t>
            </a:r>
          </a:p>
          <a:p>
            <a:pPr marL="231775" indent="-231775"/>
            <a:r>
              <a:rPr lang="en-US" dirty="0" err="1" smtClean="0"/>
              <a:t>d</a:t>
            </a:r>
            <a:r>
              <a:rPr lang="en-US" dirty="0" smtClean="0"/>
              <a:t>. 	provide students with multiple and varied formative and summative assessments aligned with content and technology standards and use resulting data to inform learning and teaching.</a:t>
            </a:r>
            <a:endParaRPr lang="en-US" dirty="0"/>
          </a:p>
        </p:txBody>
      </p:sp>
      <p:sp>
        <p:nvSpPr>
          <p:cNvPr id="5" name="TextBox 4"/>
          <p:cNvSpPr txBox="1"/>
          <p:nvPr/>
        </p:nvSpPr>
        <p:spPr>
          <a:xfrm>
            <a:off x="457200" y="6090574"/>
            <a:ext cx="4240409" cy="369332"/>
          </a:xfrm>
          <a:prstGeom prst="rect">
            <a:avLst/>
          </a:prstGeom>
          <a:noFill/>
        </p:spPr>
        <p:txBody>
          <a:bodyPr wrap="square" rtlCol="0">
            <a:spAutoFit/>
          </a:bodyPr>
          <a:lstStyle/>
          <a:p>
            <a:r>
              <a:rPr lang="en-US" b="1" dirty="0" smtClean="0"/>
              <a:t>Example:</a:t>
            </a:r>
            <a:endParaRPr lang="en-US" b="1" dirty="0"/>
          </a:p>
        </p:txBody>
      </p:sp>
      <p:sp>
        <p:nvSpPr>
          <p:cNvPr id="7" name="Right Arrow 6"/>
          <p:cNvSpPr/>
          <p:nvPr/>
        </p:nvSpPr>
        <p:spPr>
          <a:xfrm>
            <a:off x="7495060" y="5767325"/>
            <a:ext cx="1648940" cy="984525"/>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2" action="ppaction://hlinksldjump"/>
              </a:rPr>
              <a:t>ISTE-Teacher Standards</a:t>
            </a:r>
            <a:endParaRPr lang="en-US" sz="1200" dirty="0"/>
          </a:p>
        </p:txBody>
      </p:sp>
      <p:sp>
        <p:nvSpPr>
          <p:cNvPr id="6" name="TextBox 5"/>
          <p:cNvSpPr txBox="1"/>
          <p:nvPr/>
        </p:nvSpPr>
        <p:spPr>
          <a:xfrm>
            <a:off x="1479563" y="6090574"/>
            <a:ext cx="6015497" cy="584776"/>
          </a:xfrm>
          <a:prstGeom prst="rect">
            <a:avLst/>
          </a:prstGeom>
          <a:noFill/>
        </p:spPr>
        <p:txBody>
          <a:bodyPr wrap="square" rtlCol="0">
            <a:spAutoFit/>
          </a:bodyPr>
          <a:lstStyle/>
          <a:p>
            <a:r>
              <a:rPr lang="en-US" sz="1600" dirty="0" smtClean="0"/>
              <a:t>My biome </a:t>
            </a:r>
            <a:r>
              <a:rPr lang="en-US" sz="1600" dirty="0" err="1" smtClean="0"/>
              <a:t>webquest</a:t>
            </a:r>
            <a:r>
              <a:rPr lang="en-US" sz="1600" dirty="0" smtClean="0"/>
              <a:t> is technology rich activity that the students can customize and use to manage their own progress and learning.</a:t>
            </a:r>
            <a:endParaRPr lang="en-US" sz="1600" dirty="0"/>
          </a:p>
        </p:txBody>
      </p:sp>
    </p:spTree>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95551" y="223121"/>
            <a:ext cx="8229600" cy="1143000"/>
          </a:xfrm>
        </p:spPr>
        <p:txBody>
          <a:bodyPr/>
          <a:lstStyle/>
          <a:p>
            <a:r>
              <a:rPr lang="en-US" b="1" dirty="0" smtClean="0">
                <a:solidFill>
                  <a:schemeClr val="tx2">
                    <a:lumMod val="75000"/>
                  </a:schemeClr>
                </a:solidFill>
                <a:latin typeface="Book Antiqua"/>
                <a:cs typeface="Book Antiqua"/>
              </a:rPr>
              <a:t>10 WI Teacher Standards</a:t>
            </a:r>
            <a:endParaRPr lang="en-US" b="1" dirty="0">
              <a:latin typeface="Book Antiqua"/>
              <a:cs typeface="Book Antiqua"/>
            </a:endParaRPr>
          </a:p>
        </p:txBody>
      </p:sp>
      <p:sp>
        <p:nvSpPr>
          <p:cNvPr id="5" name="Rectangle 4"/>
          <p:cNvSpPr/>
          <p:nvPr/>
        </p:nvSpPr>
        <p:spPr>
          <a:xfrm>
            <a:off x="185947" y="1366121"/>
            <a:ext cx="8686799" cy="4401204"/>
          </a:xfrm>
          <a:prstGeom prst="rect">
            <a:avLst/>
          </a:prstGeom>
        </p:spPr>
        <p:txBody>
          <a:bodyPr wrap="square">
            <a:spAutoFit/>
          </a:bodyPr>
          <a:lstStyle/>
          <a:p>
            <a:r>
              <a:rPr lang="en-US" sz="1400" b="1" dirty="0" smtClean="0"/>
              <a:t>1. Teachers know the subjects they are teaching.</a:t>
            </a:r>
          </a:p>
          <a:p>
            <a:r>
              <a:rPr lang="en-US" sz="1400" dirty="0" smtClean="0"/>
              <a:t>The teacher understands the central concepts, tools of inquiry, and structures of the disciplines she or he teaches and can create learning experiences that make these aspects of subject matter meaningful for pupils.</a:t>
            </a:r>
          </a:p>
          <a:p>
            <a:endParaRPr lang="en-US" sz="1400" dirty="0" smtClean="0"/>
          </a:p>
          <a:p>
            <a:r>
              <a:rPr lang="en-US" sz="1400" b="1" dirty="0" smtClean="0"/>
              <a:t>2. Teachers know how children grow.</a:t>
            </a:r>
          </a:p>
          <a:p>
            <a:r>
              <a:rPr lang="en-US" sz="1400" dirty="0" smtClean="0"/>
              <a:t>The teacher understands how children with broad ranges of ability learn and provides instruction that supports their intellectual, social, and personal development.</a:t>
            </a:r>
          </a:p>
          <a:p>
            <a:endParaRPr lang="en-US" sz="1400" dirty="0" smtClean="0"/>
          </a:p>
          <a:p>
            <a:r>
              <a:rPr lang="en-US" sz="1400" b="1" dirty="0" smtClean="0"/>
              <a:t>3. Teachers understand that children learn differently.</a:t>
            </a:r>
          </a:p>
          <a:p>
            <a:r>
              <a:rPr lang="en-US" sz="1400" dirty="0" smtClean="0"/>
              <a:t>The teacher understands how pupils differ in their approaches to learning and the barriers that impede learning and can adapt instruction to meet the diverse needs of pupils, including those with disabilities and exceptionalities.</a:t>
            </a:r>
          </a:p>
          <a:p>
            <a:endParaRPr lang="en-US" sz="1400" dirty="0" smtClean="0"/>
          </a:p>
          <a:p>
            <a:r>
              <a:rPr lang="en-US" sz="1400" b="1" dirty="0" smtClean="0"/>
              <a:t>4. Teachers know how to teach.</a:t>
            </a:r>
          </a:p>
          <a:p>
            <a:r>
              <a:rPr lang="en-US" sz="1400" dirty="0" smtClean="0"/>
              <a:t>The teacher understands and uses a variety of instructional strategies, including the use of technology, to encourage children's development of critical thinking, problem solving, and performance skills.</a:t>
            </a:r>
          </a:p>
          <a:p>
            <a:endParaRPr lang="en-US" sz="1400" dirty="0" smtClean="0"/>
          </a:p>
          <a:p>
            <a:r>
              <a:rPr lang="en-US" sz="1400" b="1" dirty="0" smtClean="0"/>
              <a:t>5. Teachers know how to manage a classroom.</a:t>
            </a:r>
          </a:p>
          <a:p>
            <a:r>
              <a:rPr lang="en-US" sz="1400" dirty="0" smtClean="0"/>
              <a:t>The teacher uses an understanding of individual and group motivation and behavior to create a learning environment that encourages positive social interaction, active engagement in learning, and self-motivation.</a:t>
            </a:r>
          </a:p>
          <a:p>
            <a:endParaRPr lang="en-US" sz="1400" dirty="0" smtClean="0"/>
          </a:p>
        </p:txBody>
      </p:sp>
      <p:sp>
        <p:nvSpPr>
          <p:cNvPr id="6" name="Left Arrow 5"/>
          <p:cNvSpPr/>
          <p:nvPr/>
        </p:nvSpPr>
        <p:spPr>
          <a:xfrm>
            <a:off x="0" y="5767325"/>
            <a:ext cx="1477003" cy="984525"/>
          </a:xfrm>
          <a:prstGeom prst="lef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2" action="ppaction://hlinksldjump"/>
              </a:rPr>
              <a:t>Start</a:t>
            </a:r>
            <a:endParaRPr lang="en-US" sz="1200" dirty="0"/>
          </a:p>
        </p:txBody>
      </p:sp>
      <p:sp>
        <p:nvSpPr>
          <p:cNvPr id="7" name="Right Arrow 6">
            <a:hlinkClick r:id="rId3" action="ppaction://hlinksldjump"/>
          </p:cNvPr>
          <p:cNvSpPr/>
          <p:nvPr/>
        </p:nvSpPr>
        <p:spPr>
          <a:xfrm>
            <a:off x="7495060" y="5818842"/>
            <a:ext cx="1648940" cy="984525"/>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u="sng" dirty="0" smtClean="0">
                <a:solidFill>
                  <a:srgbClr val="0000FF"/>
                </a:solidFill>
              </a:rPr>
              <a:t>Last 5 Standards</a:t>
            </a:r>
            <a:endParaRPr lang="en-US" sz="1200" u="sng" dirty="0">
              <a:solidFill>
                <a:srgbClr val="0000FF"/>
              </a:solidFill>
            </a:endParaRPr>
          </a:p>
        </p:txBody>
      </p:sp>
    </p:spTree>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2">
                    <a:lumMod val="75000"/>
                  </a:schemeClr>
                </a:solidFill>
                <a:latin typeface="Book Antiqua"/>
                <a:cs typeface="Book Antiqua"/>
              </a:rPr>
              <a:t>10 WI Teacher Standards</a:t>
            </a:r>
            <a:endParaRPr lang="en-US" b="1" dirty="0">
              <a:latin typeface="Book Antiqua"/>
              <a:cs typeface="Book Antiqua"/>
            </a:endParaRPr>
          </a:p>
        </p:txBody>
      </p:sp>
      <p:sp>
        <p:nvSpPr>
          <p:cNvPr id="6" name="Rectangle 5"/>
          <p:cNvSpPr/>
          <p:nvPr/>
        </p:nvSpPr>
        <p:spPr>
          <a:xfrm>
            <a:off x="457200" y="1417638"/>
            <a:ext cx="7827819" cy="4401204"/>
          </a:xfrm>
          <a:prstGeom prst="rect">
            <a:avLst/>
          </a:prstGeom>
        </p:spPr>
        <p:txBody>
          <a:bodyPr wrap="square">
            <a:spAutoFit/>
          </a:bodyPr>
          <a:lstStyle/>
          <a:p>
            <a:r>
              <a:rPr lang="en-US" sz="1400" b="1" dirty="0" smtClean="0"/>
              <a:t>6 Teachers communicate well.</a:t>
            </a:r>
          </a:p>
          <a:p>
            <a:r>
              <a:rPr lang="en-US" sz="1400" dirty="0" smtClean="0"/>
              <a:t>The teacher uses effective verbal and nonverbal communication techniques as well as instructional media and technology to foster active inquiry, collaboration, and supportive interaction in the classroom.</a:t>
            </a:r>
          </a:p>
          <a:p>
            <a:endParaRPr lang="en-US" sz="1400" dirty="0" smtClean="0"/>
          </a:p>
          <a:p>
            <a:r>
              <a:rPr lang="en-US" sz="1400" b="1" dirty="0" smtClean="0"/>
              <a:t>7. Teachers are able to plan different kinds of lessons.</a:t>
            </a:r>
          </a:p>
          <a:p>
            <a:r>
              <a:rPr lang="en-US" sz="1400" dirty="0" smtClean="0"/>
              <a:t>The teacher organizes and plans systematic instruction based upon knowledge of subject matter, pupils, the community, and curriculum goals.</a:t>
            </a:r>
          </a:p>
          <a:p>
            <a:endParaRPr lang="en-US" sz="1400" dirty="0" smtClean="0"/>
          </a:p>
          <a:p>
            <a:r>
              <a:rPr lang="en-US" sz="1400" b="1" dirty="0" smtClean="0"/>
              <a:t>8. Teachers know how to test for student progress.</a:t>
            </a:r>
          </a:p>
          <a:p>
            <a:r>
              <a:rPr lang="en-US" sz="1400" dirty="0" smtClean="0"/>
              <a:t>The teacher understands and uses formal and informal assessment strategies to evaluate and ensure the continuous intellectual, social, and physical development of the pupil.</a:t>
            </a:r>
          </a:p>
          <a:p>
            <a:endParaRPr lang="en-US" sz="1400" dirty="0" smtClean="0"/>
          </a:p>
          <a:p>
            <a:r>
              <a:rPr lang="en-US" sz="1400" b="1" dirty="0" smtClean="0"/>
              <a:t>9. Teachers are able to evaluate themselves</a:t>
            </a:r>
            <a:r>
              <a:rPr lang="en-US" sz="1400" dirty="0" smtClean="0"/>
              <a:t>.</a:t>
            </a:r>
          </a:p>
          <a:p>
            <a:r>
              <a:rPr lang="en-US" sz="1400" dirty="0" smtClean="0"/>
              <a:t>The teacher is a reflective practitioner who continually evaluates the effects of his or her choices and actions on pupils, parents, professionals in the learning community and others and who actively seeks out opportunities to grow professionally.</a:t>
            </a:r>
          </a:p>
          <a:p>
            <a:endParaRPr lang="en-US" sz="1400" dirty="0" smtClean="0"/>
          </a:p>
          <a:p>
            <a:r>
              <a:rPr lang="en-US" sz="1400" b="1" dirty="0" smtClean="0"/>
              <a:t>10. Teachers are connected with other teachers and the community.</a:t>
            </a:r>
          </a:p>
          <a:p>
            <a:r>
              <a:rPr lang="en-US" sz="1400" dirty="0" smtClean="0"/>
              <a:t>The teacher fosters relationships with school colleagues, parents, and agencies in the larger community to support pupil learning and well-being and acts with integrity, fairness and in an ethical manner.</a:t>
            </a:r>
            <a:endParaRPr lang="en-US" sz="1400" dirty="0"/>
          </a:p>
        </p:txBody>
      </p:sp>
      <p:sp>
        <p:nvSpPr>
          <p:cNvPr id="7" name="Left Arrow 6"/>
          <p:cNvSpPr/>
          <p:nvPr/>
        </p:nvSpPr>
        <p:spPr>
          <a:xfrm>
            <a:off x="0" y="5767325"/>
            <a:ext cx="1477003" cy="984525"/>
          </a:xfrm>
          <a:prstGeom prst="lef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2" action="ppaction://hlinksldjump"/>
              </a:rPr>
              <a:t>Start</a:t>
            </a:r>
            <a:endParaRPr lang="en-US" sz="1200" dirty="0"/>
          </a:p>
        </p:txBody>
      </p:sp>
      <p:sp>
        <p:nvSpPr>
          <p:cNvPr id="9" name="Right Arrow 8"/>
          <p:cNvSpPr/>
          <p:nvPr/>
        </p:nvSpPr>
        <p:spPr>
          <a:xfrm>
            <a:off x="7460549" y="5818842"/>
            <a:ext cx="1648940" cy="984525"/>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3" action="ppaction://hlinksldjump"/>
              </a:rPr>
              <a:t>10 WI Teacher Standards</a:t>
            </a:r>
            <a:endParaRPr lang="en-US" sz="1200" dirty="0"/>
          </a:p>
        </p:txBody>
      </p:sp>
    </p:spTree>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tx2">
                    <a:lumMod val="75000"/>
                  </a:schemeClr>
                </a:solidFill>
                <a:latin typeface="Book Antiqua"/>
                <a:cs typeface="Book Antiqua"/>
              </a:rPr>
              <a:t>21</a:t>
            </a:r>
            <a:r>
              <a:rPr lang="en-US" b="1" baseline="30000" dirty="0" smtClean="0">
                <a:solidFill>
                  <a:schemeClr val="tx2">
                    <a:lumMod val="75000"/>
                  </a:schemeClr>
                </a:solidFill>
                <a:latin typeface="Book Antiqua"/>
                <a:cs typeface="Book Antiqua"/>
              </a:rPr>
              <a:t>st</a:t>
            </a:r>
            <a:r>
              <a:rPr lang="en-US" b="1" dirty="0" smtClean="0">
                <a:solidFill>
                  <a:schemeClr val="tx2">
                    <a:lumMod val="75000"/>
                  </a:schemeClr>
                </a:solidFill>
                <a:latin typeface="Book Antiqua"/>
                <a:cs typeface="Book Antiqua"/>
              </a:rPr>
              <a:t> Century Framework</a:t>
            </a:r>
            <a:r>
              <a:rPr lang="en-US" dirty="0" smtClean="0">
                <a:solidFill>
                  <a:schemeClr val="tx2">
                    <a:lumMod val="75000"/>
                  </a:schemeClr>
                </a:solidFill>
              </a:rPr>
              <a:t/>
            </a:r>
            <a:br>
              <a:rPr lang="en-US" dirty="0" smtClean="0">
                <a:solidFill>
                  <a:schemeClr val="tx2">
                    <a:lumMod val="75000"/>
                  </a:schemeClr>
                </a:solidFill>
              </a:rPr>
            </a:br>
            <a:endParaRPr lang="en-US" dirty="0"/>
          </a:p>
        </p:txBody>
      </p:sp>
      <p:sp>
        <p:nvSpPr>
          <p:cNvPr id="6" name="TextBox 5"/>
          <p:cNvSpPr txBox="1"/>
          <p:nvPr/>
        </p:nvSpPr>
        <p:spPr>
          <a:xfrm>
            <a:off x="283583" y="274638"/>
            <a:ext cx="1504221" cy="584776"/>
          </a:xfrm>
          <a:prstGeom prst="rect">
            <a:avLst/>
          </a:prstGeom>
          <a:noFill/>
        </p:spPr>
        <p:txBody>
          <a:bodyPr wrap="square" rtlCol="0">
            <a:spAutoFit/>
          </a:bodyPr>
          <a:lstStyle/>
          <a:p>
            <a:r>
              <a:rPr lang="en-US" sz="800" dirty="0" smtClean="0"/>
              <a:t>http://www.rock.k12.nc.us/1805108614825560/lib/1805108614825560/21st_century_framework.jpg</a:t>
            </a:r>
            <a:endParaRPr lang="en-US" sz="800" dirty="0"/>
          </a:p>
        </p:txBody>
      </p:sp>
      <p:pic>
        <p:nvPicPr>
          <p:cNvPr id="7" name="Picture 6"/>
          <p:cNvPicPr>
            <a:picLocks noChangeAspect="1"/>
          </p:cNvPicPr>
          <p:nvPr/>
        </p:nvPicPr>
        <p:blipFill>
          <a:blip r:embed="rId2"/>
          <a:stretch>
            <a:fillRect/>
          </a:stretch>
        </p:blipFill>
        <p:spPr>
          <a:xfrm>
            <a:off x="983455" y="1078344"/>
            <a:ext cx="6807200" cy="4356100"/>
          </a:xfrm>
          <a:prstGeom prst="rect">
            <a:avLst/>
          </a:prstGeom>
        </p:spPr>
      </p:pic>
      <p:sp>
        <p:nvSpPr>
          <p:cNvPr id="8" name="Left Arrow 7"/>
          <p:cNvSpPr/>
          <p:nvPr/>
        </p:nvSpPr>
        <p:spPr>
          <a:xfrm>
            <a:off x="343724" y="5767325"/>
            <a:ext cx="1477003" cy="984525"/>
          </a:xfrm>
          <a:prstGeom prst="lef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3" action="ppaction://hlinksldjump"/>
              </a:rPr>
              <a:t>Start</a:t>
            </a:r>
            <a:endParaRPr lang="en-US" sz="1200" dirty="0"/>
          </a:p>
        </p:txBody>
      </p:sp>
      <p:sp>
        <p:nvSpPr>
          <p:cNvPr id="9" name="Right Arrow 8"/>
          <p:cNvSpPr/>
          <p:nvPr/>
        </p:nvSpPr>
        <p:spPr>
          <a:xfrm>
            <a:off x="1956479" y="5767325"/>
            <a:ext cx="1648940" cy="984525"/>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4" action="ppaction://hlinksldjump"/>
              </a:rPr>
              <a:t>ISTE-Student Standards</a:t>
            </a:r>
            <a:endParaRPr lang="en-US" sz="1200" dirty="0"/>
          </a:p>
        </p:txBody>
      </p:sp>
      <p:sp>
        <p:nvSpPr>
          <p:cNvPr id="10" name="Right Arrow 9"/>
          <p:cNvSpPr/>
          <p:nvPr/>
        </p:nvSpPr>
        <p:spPr>
          <a:xfrm>
            <a:off x="3741171" y="5767325"/>
            <a:ext cx="1648940" cy="984525"/>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5" action="ppaction://hlinksldjump"/>
              </a:rPr>
              <a:t>ISTE-Teacher Standards</a:t>
            </a:r>
            <a:endParaRPr lang="en-US" sz="1200" dirty="0"/>
          </a:p>
        </p:txBody>
      </p:sp>
      <p:sp>
        <p:nvSpPr>
          <p:cNvPr id="11" name="Right Arrow 10"/>
          <p:cNvSpPr/>
          <p:nvPr/>
        </p:nvSpPr>
        <p:spPr>
          <a:xfrm>
            <a:off x="5525863" y="5767325"/>
            <a:ext cx="1648940" cy="984525"/>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6" action="ppaction://hlinksldjump"/>
              </a:rPr>
              <a:t>10 WI Teacher Standards</a:t>
            </a:r>
            <a:endParaRPr lang="en-US" sz="1200" dirty="0"/>
          </a:p>
        </p:txBody>
      </p:sp>
      <p:sp>
        <p:nvSpPr>
          <p:cNvPr id="12" name="Right Arrow 11"/>
          <p:cNvSpPr/>
          <p:nvPr/>
        </p:nvSpPr>
        <p:spPr>
          <a:xfrm>
            <a:off x="7310554" y="5767325"/>
            <a:ext cx="1648940" cy="984525"/>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7" action="ppaction://hlinksldjump"/>
              </a:rPr>
              <a:t>21</a:t>
            </a:r>
            <a:r>
              <a:rPr lang="en-US" sz="1200" baseline="30000" dirty="0" smtClean="0">
                <a:hlinkClick r:id="rId7" action="ppaction://hlinksldjump"/>
              </a:rPr>
              <a:t>st</a:t>
            </a:r>
            <a:r>
              <a:rPr lang="en-US" sz="1200" dirty="0" smtClean="0">
                <a:hlinkClick r:id="rId7" action="ppaction://hlinksldjump"/>
              </a:rPr>
              <a:t> Century Framework</a:t>
            </a:r>
            <a:endParaRPr lang="en-US" sz="1200" dirty="0"/>
          </a:p>
        </p:txBody>
      </p:sp>
      <p:sp>
        <p:nvSpPr>
          <p:cNvPr id="13" name="Oval 12">
            <a:hlinkClick r:id="rId8" action="ppaction://hlinksldjump"/>
          </p:cNvPr>
          <p:cNvSpPr/>
          <p:nvPr/>
        </p:nvSpPr>
        <p:spPr>
          <a:xfrm>
            <a:off x="1956479" y="2194560"/>
            <a:ext cx="928666" cy="1516466"/>
          </a:xfrm>
          <a:prstGeom prst="ellipse">
            <a:avLst/>
          </a:prstGeom>
          <a:solidFill>
            <a:schemeClr val="accent1">
              <a:lumMod val="50000"/>
              <a:alpha val="0"/>
            </a:schemeClr>
          </a:solidFill>
          <a:ln>
            <a:solidFill>
              <a:schemeClr val="accent1">
                <a:shade val="95000"/>
                <a:satMod val="105000"/>
                <a:alpha val="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a:hlinkClick r:id="rId9" action="ppaction://hlinksldjump"/>
          </p:cNvPr>
          <p:cNvSpPr/>
          <p:nvPr/>
        </p:nvSpPr>
        <p:spPr>
          <a:xfrm>
            <a:off x="3341344" y="1417638"/>
            <a:ext cx="2048767" cy="591987"/>
          </a:xfrm>
          <a:prstGeom prst="ellipse">
            <a:avLst/>
          </a:prstGeom>
          <a:solidFill>
            <a:schemeClr val="accent3">
              <a:lumMod val="20000"/>
              <a:lumOff val="80000"/>
              <a:alpha val="0"/>
            </a:schemeClr>
          </a:solidFill>
          <a:ln>
            <a:solidFill>
              <a:schemeClr val="accent1">
                <a:shade val="95000"/>
                <a:satMod val="105000"/>
                <a:alpha val="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a:hlinkClick r:id="rId10" action="ppaction://hlinksldjump"/>
          </p:cNvPr>
          <p:cNvSpPr/>
          <p:nvPr/>
        </p:nvSpPr>
        <p:spPr>
          <a:xfrm>
            <a:off x="5757961" y="2194560"/>
            <a:ext cx="813759" cy="1097280"/>
          </a:xfrm>
          <a:prstGeom prst="ellipse">
            <a:avLst/>
          </a:prstGeom>
          <a:solidFill>
            <a:schemeClr val="accent5">
              <a:lumMod val="40000"/>
              <a:lumOff val="60000"/>
              <a:alpha val="0"/>
            </a:schemeClr>
          </a:solidFill>
          <a:ln>
            <a:solidFill>
              <a:schemeClr val="accent1">
                <a:shade val="95000"/>
                <a:satMod val="105000"/>
                <a:alpha val="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a:hlinkClick r:id="rId11" action="ppaction://hlinksldjump"/>
          </p:cNvPr>
          <p:cNvSpPr/>
          <p:nvPr/>
        </p:nvSpPr>
        <p:spPr>
          <a:xfrm>
            <a:off x="3741171" y="2342508"/>
            <a:ext cx="1387976" cy="443843"/>
          </a:xfrm>
          <a:prstGeom prst="ellipse">
            <a:avLst/>
          </a:prstGeom>
          <a:solidFill>
            <a:schemeClr val="accent4">
              <a:lumMod val="40000"/>
              <a:lumOff val="60000"/>
              <a:alpha val="0"/>
            </a:schemeClr>
          </a:solidFill>
          <a:ln>
            <a:solidFill>
              <a:schemeClr val="accent1">
                <a:shade val="95000"/>
                <a:satMod val="105000"/>
                <a:alpha val="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50716"/>
            <a:ext cx="8229600" cy="1143000"/>
          </a:xfrm>
        </p:spPr>
        <p:txBody>
          <a:bodyPr>
            <a:normAutofit fontScale="90000"/>
          </a:bodyPr>
          <a:lstStyle/>
          <a:p>
            <a:r>
              <a:rPr lang="en-US" sz="4000" b="1" dirty="0" smtClean="0">
                <a:latin typeface="Book Antiqua"/>
                <a:cs typeface="Book Antiqua"/>
              </a:rPr>
              <a:t>Design and Develop Digital-Age Learning Experiences and Assessments</a:t>
            </a:r>
            <a:r>
              <a:rPr lang="en-US" dirty="0" smtClean="0"/>
              <a:t/>
            </a:r>
            <a:br>
              <a:rPr lang="en-US" dirty="0" smtClean="0"/>
            </a:br>
            <a:endParaRPr lang="en-US" dirty="0"/>
          </a:p>
        </p:txBody>
      </p:sp>
      <p:sp>
        <p:nvSpPr>
          <p:cNvPr id="4" name="Rectangle 3"/>
          <p:cNvSpPr/>
          <p:nvPr/>
        </p:nvSpPr>
        <p:spPr>
          <a:xfrm>
            <a:off x="702792" y="1793716"/>
            <a:ext cx="7443739" cy="4278094"/>
          </a:xfrm>
          <a:prstGeom prst="rect">
            <a:avLst/>
          </a:prstGeom>
        </p:spPr>
        <p:txBody>
          <a:bodyPr wrap="square">
            <a:spAutoFit/>
          </a:bodyPr>
          <a:lstStyle/>
          <a:p>
            <a:pPr marL="338138" indent="-277813"/>
            <a:r>
              <a:rPr lang="en-US" sz="1600" dirty="0" smtClean="0"/>
              <a:t>Teachers design, develop, and evaluate authentic learning experiences and assessment incorporating contemporary tools and resources to maximize content learning in context and to develop the knowledge, skills, and attitudes identified in the</a:t>
            </a:r>
          </a:p>
          <a:p>
            <a:pPr marL="338138" indent="-277813"/>
            <a:r>
              <a:rPr lang="en-US" sz="1600" dirty="0" smtClean="0"/>
              <a:t>	NETS•S.</a:t>
            </a:r>
          </a:p>
          <a:p>
            <a:pPr marL="338138" indent="-277813"/>
            <a:r>
              <a:rPr lang="en-US" sz="1600" dirty="0" smtClean="0"/>
              <a:t>Teachers:</a:t>
            </a:r>
          </a:p>
          <a:p>
            <a:pPr marL="342900" indent="-342900">
              <a:buAutoNum type="alphaLcPeriod"/>
            </a:pPr>
            <a:r>
              <a:rPr lang="en-US" sz="1600" dirty="0" smtClean="0"/>
              <a:t>design or adapt relevant learning experiences that incorporate digital tools and resources to promote student learning and creativity.</a:t>
            </a:r>
          </a:p>
          <a:p>
            <a:pPr marL="342900" indent="-342900">
              <a:buAutoNum type="alphaLcPeriod"/>
            </a:pPr>
            <a:r>
              <a:rPr lang="en-US" sz="1600" dirty="0" smtClean="0"/>
              <a:t> develop technology-enriched learning environments that enable all students to pursue their individual curiosities and become active participants in setting their own educational goals, managing their own learning, and assessing their own progress.</a:t>
            </a:r>
          </a:p>
          <a:p>
            <a:r>
              <a:rPr lang="en-US" sz="1600" dirty="0" err="1" smtClean="0"/>
              <a:t>c</a:t>
            </a:r>
            <a:r>
              <a:rPr lang="en-US" sz="1600" dirty="0" smtClean="0"/>
              <a:t>.    customize and personalize learning activities to address students’         </a:t>
            </a:r>
          </a:p>
          <a:p>
            <a:r>
              <a:rPr lang="en-US" sz="1600" dirty="0" smtClean="0"/>
              <a:t>       diverse learning styles, working strategies, and abilities using   </a:t>
            </a:r>
          </a:p>
          <a:p>
            <a:r>
              <a:rPr lang="en-US" sz="1600" dirty="0" smtClean="0"/>
              <a:t>       digital tools and resources.</a:t>
            </a:r>
          </a:p>
          <a:p>
            <a:r>
              <a:rPr lang="en-US" sz="1600" dirty="0" err="1" smtClean="0"/>
              <a:t>d</a:t>
            </a:r>
            <a:r>
              <a:rPr lang="en-US" sz="1600" dirty="0" smtClean="0"/>
              <a:t>.    provide students with multiple and varied formative and    </a:t>
            </a:r>
          </a:p>
          <a:p>
            <a:r>
              <a:rPr lang="en-US" sz="1600" dirty="0" smtClean="0"/>
              <a:t>       summative assessments aligned with content and technology   </a:t>
            </a:r>
          </a:p>
          <a:p>
            <a:r>
              <a:rPr lang="en-US" sz="1600" dirty="0" smtClean="0"/>
              <a:t>       standards and use resulting data to inform learning and teaching.</a:t>
            </a:r>
            <a:endParaRPr lang="en-US" sz="1600" dirty="0"/>
          </a:p>
        </p:txBody>
      </p:sp>
      <p:sp>
        <p:nvSpPr>
          <p:cNvPr id="6" name="Right Arrow 5"/>
          <p:cNvSpPr/>
          <p:nvPr/>
        </p:nvSpPr>
        <p:spPr>
          <a:xfrm>
            <a:off x="7495060" y="5873475"/>
            <a:ext cx="1648940" cy="984525"/>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hlinkClick r:id="rId2" action="ppaction://hlinksldjump"/>
              </a:rPr>
              <a:t>ISTE-Teacher Standards</a:t>
            </a:r>
            <a:endParaRPr lang="en-US" sz="1200" dirty="0"/>
          </a:p>
        </p:txBody>
      </p:sp>
      <p:sp>
        <p:nvSpPr>
          <p:cNvPr id="5" name="TextBox 4"/>
          <p:cNvSpPr txBox="1"/>
          <p:nvPr/>
        </p:nvSpPr>
        <p:spPr>
          <a:xfrm>
            <a:off x="457199" y="6071810"/>
            <a:ext cx="4980709" cy="369332"/>
          </a:xfrm>
          <a:prstGeom prst="rect">
            <a:avLst/>
          </a:prstGeom>
          <a:noFill/>
        </p:spPr>
        <p:txBody>
          <a:bodyPr wrap="square" rtlCol="0">
            <a:spAutoFit/>
          </a:bodyPr>
          <a:lstStyle/>
          <a:p>
            <a:r>
              <a:rPr lang="en-US" b="1" dirty="0" smtClean="0"/>
              <a:t>Example:</a:t>
            </a:r>
            <a:r>
              <a:rPr lang="en-US" b="1" dirty="0" smtClean="0"/>
              <a:t> </a:t>
            </a:r>
            <a:endParaRPr lang="en-US" b="1" dirty="0"/>
          </a:p>
        </p:txBody>
      </p:sp>
      <p:sp>
        <p:nvSpPr>
          <p:cNvPr id="7" name="TextBox 6"/>
          <p:cNvSpPr txBox="1"/>
          <p:nvPr/>
        </p:nvSpPr>
        <p:spPr>
          <a:xfrm>
            <a:off x="1504221" y="6071810"/>
            <a:ext cx="5990839" cy="584776"/>
          </a:xfrm>
          <a:prstGeom prst="rect">
            <a:avLst/>
          </a:prstGeom>
          <a:noFill/>
        </p:spPr>
        <p:txBody>
          <a:bodyPr wrap="square" rtlCol="0">
            <a:spAutoFit/>
          </a:bodyPr>
          <a:lstStyle/>
          <a:p>
            <a:r>
              <a:rPr lang="en-US" sz="1600" dirty="0" smtClean="0"/>
              <a:t>The biome </a:t>
            </a:r>
            <a:r>
              <a:rPr lang="en-US" sz="1600" dirty="0" err="1" smtClean="0"/>
              <a:t>webquest</a:t>
            </a:r>
            <a:r>
              <a:rPr lang="en-US" sz="1600" dirty="0" smtClean="0"/>
              <a:t> and my </a:t>
            </a:r>
            <a:r>
              <a:rPr lang="en-US" sz="1600" dirty="0" smtClean="0"/>
              <a:t>G</a:t>
            </a:r>
            <a:r>
              <a:rPr lang="en-US" sz="1600" dirty="0" smtClean="0"/>
              <a:t>oogle </a:t>
            </a:r>
            <a:r>
              <a:rPr lang="en-US" sz="1600" dirty="0" smtClean="0"/>
              <a:t>E</a:t>
            </a:r>
            <a:r>
              <a:rPr lang="en-US" sz="1600" dirty="0" smtClean="0"/>
              <a:t>arth project provide students with authentic learning experiences that they in control over.</a:t>
            </a:r>
            <a:endParaRPr lang="en-US" sz="1600" dirty="0"/>
          </a:p>
        </p:txBody>
      </p:sp>
    </p:spTree>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921</TotalTime>
  <Words>3072</Words>
  <Application>Microsoft Macintosh PowerPoint</Application>
  <PresentationFormat>On-screen Show (4:3)</PresentationFormat>
  <Paragraphs>256</Paragraphs>
  <Slides>22</Slides>
  <Notes>2</Notes>
  <HiddenSlides>0</HiddenSlides>
  <MMClips>0</MMClips>
  <ScaleCrop>false</ScaleCrop>
  <HeadingPairs>
    <vt:vector size="4" baseType="variant">
      <vt:variant>
        <vt:lpstr>Design Template</vt:lpstr>
      </vt:variant>
      <vt:variant>
        <vt:i4>1</vt:i4>
      </vt:variant>
      <vt:variant>
        <vt:lpstr>Slide Titles</vt:lpstr>
      </vt:variant>
      <vt:variant>
        <vt:i4>22</vt:i4>
      </vt:variant>
    </vt:vector>
  </HeadingPairs>
  <TitlesOfParts>
    <vt:vector size="23" baseType="lpstr">
      <vt:lpstr>Office Theme</vt:lpstr>
      <vt:lpstr>Transforming Learning With a Portfolio Technology By Samantha Mand  Created in EDL 325 Instructional Technology Fall 2009</vt:lpstr>
      <vt:lpstr>ISTE-NETS Teacher Standards </vt:lpstr>
      <vt:lpstr>ISTE-NETS Student Standards </vt:lpstr>
      <vt:lpstr>Facilitate and Inspire Student Learning and Creativity</vt:lpstr>
      <vt:lpstr>Design and Develop Digital-Age Learning Experiences and Assessments</vt:lpstr>
      <vt:lpstr>10 WI Teacher Standards</vt:lpstr>
      <vt:lpstr>10 WI Teacher Standards</vt:lpstr>
      <vt:lpstr>21st Century Framework </vt:lpstr>
      <vt:lpstr>Design and Develop Digital-Age Learning Experiences and Assessments </vt:lpstr>
      <vt:lpstr>Model Digital-Age Work and Learning</vt:lpstr>
      <vt:lpstr>Promote and Model Digital Citizenship and Responsibility</vt:lpstr>
      <vt:lpstr>Engage in Professional Growth and Leadership</vt:lpstr>
      <vt:lpstr>Creativity and Innovation</vt:lpstr>
      <vt:lpstr>Communication and Collaboration</vt:lpstr>
      <vt:lpstr>Research and Information Fluency</vt:lpstr>
      <vt:lpstr>Critical Thinking, Problem Solving, and Decision Making</vt:lpstr>
      <vt:lpstr>Digital Citizenship</vt:lpstr>
      <vt:lpstr>Technology Operations and Concepts</vt:lpstr>
      <vt:lpstr>Life and Career Skills</vt:lpstr>
      <vt:lpstr>Learning and Innovation Skills</vt:lpstr>
      <vt:lpstr>Information, Media and Technology Skills</vt:lpstr>
      <vt:lpstr> Core Subjects and 21st Century Themes</vt:lpstr>
    </vt:vector>
  </TitlesOfParts>
  <Company>UW Oshkosh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Transforming Learning With a Portfolio Technology By Samantha Mand  Created in EDL 325 Instructional Technology Fall 2009</dc:title>
  <dc:creator>GCALab</dc:creator>
  <cp:lastModifiedBy>GCALab</cp:lastModifiedBy>
  <cp:revision>25</cp:revision>
  <dcterms:created xsi:type="dcterms:W3CDTF">2009-12-14T16:24:04Z</dcterms:created>
  <dcterms:modified xsi:type="dcterms:W3CDTF">2009-12-14T17:53:45Z</dcterms:modified>
</cp:coreProperties>
</file>